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showGuides="1">
      <p:cViewPr varScale="1">
        <p:scale>
          <a:sx n="86" d="100"/>
          <a:sy n="86" d="100"/>
        </p:scale>
        <p:origin x="4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3B4159-2503-40ED-AE74-5040211BC80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9CC90F-9477-43DE-B910-558304E46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C48B64E-0AFC-497B-AB35-0F1D4EC099A5}"/>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C13F3884-14D9-4A88-ABEE-B28F64FC15E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0270F90-9AF0-4E09-ADA5-4887B18AB68B}"/>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338366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51EE63-3028-4584-AB63-43D4DF19162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6F32C3-908C-439D-BA7E-1D97F6DA617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AD7C91D-C6BF-4CA0-A1EE-CA8F10A453C0}"/>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73F9AA52-4C14-4CD6-8AAA-BA8937FDD0A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B6CA5E-EEBA-4274-A95E-B4A72355B587}"/>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24210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0E78ED6-3E82-43F7-B94B-DF6C41561D7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D5174A4-1570-4AB2-8CA7-9F243EDB714D}"/>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BFA4EE2-B83E-4AB0-AE1D-B8DA84242454}"/>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AB516A43-2D59-4C30-8738-1C9C7B654B9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A698CCB-BDD1-4625-80B6-63DB6AC06D01}"/>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19598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CBFBB-2A8A-4178-AC37-174FD5A8F27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C3A0801-47D2-496D-986C-BC11A601A77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82B63B-4734-4D44-A4DB-FCC86E32E801}"/>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D255083A-C83C-44E6-8E3D-9D2DF74E74A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28C77CC-D089-4CDB-A9D6-425BF2B6B29A}"/>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56355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504E6F-77E9-4F4A-9320-099CF044DA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6FBA2FF-AFC3-41AD-B87D-4B684708A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920829B-00A3-4849-92F5-53875BD32D65}"/>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D979FAF7-3510-435A-BD6F-C7A996A6E9B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2A2DC80-AE3A-4CE8-9132-B01DF3823980}"/>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1625759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603189-8A0A-4FB4-B72F-93C1D80E705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B2EFF15-6FF6-4CE7-B9A8-7B0BDE458CD8}"/>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16B6ED8-A500-4B94-82B3-85021C1FBF1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1550F20-891E-4019-A4DC-8BAD326F0789}"/>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6" name="Symbol zastępczy stopki 5">
            <a:extLst>
              <a:ext uri="{FF2B5EF4-FFF2-40B4-BE49-F238E27FC236}">
                <a16:creationId xmlns:a16="http://schemas.microsoft.com/office/drawing/2014/main" id="{B9D8BF2A-0151-4DCD-B82F-BC57B1E0C68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86C51CC-5BBC-44E0-8FB2-803FE7AC979C}"/>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81223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74803-8DEB-408D-9A23-9346909EBFC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F468EA8-6AE0-4065-9152-D9C174A5B6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C829BF4-F20A-4D30-B7DC-7BCEFC8F67E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D00A43D-753A-4869-AD57-9CA4D380C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D9B0E5B-6D05-4F05-9A29-692E8BF7AC4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6737CC4-FC00-4A19-AEA5-C88E15037AB1}"/>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8" name="Symbol zastępczy stopki 7">
            <a:extLst>
              <a:ext uri="{FF2B5EF4-FFF2-40B4-BE49-F238E27FC236}">
                <a16:creationId xmlns:a16="http://schemas.microsoft.com/office/drawing/2014/main" id="{6563FD8E-D425-4849-93D4-6D2F5206019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E223EF5-0714-46B2-AD39-4D577B817679}"/>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130560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F278B7-17CB-4F2A-912E-BCF1D24BB47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42AF639-FF0E-4F15-BDB6-30594AB3A6C7}"/>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4" name="Symbol zastępczy stopki 3">
            <a:extLst>
              <a:ext uri="{FF2B5EF4-FFF2-40B4-BE49-F238E27FC236}">
                <a16:creationId xmlns:a16="http://schemas.microsoft.com/office/drawing/2014/main" id="{AEB079F6-90B8-43A0-96ED-1692257DADFB}"/>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E60FC1D-FCCB-44C7-935A-1F4894EAD583}"/>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3774933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6036DD0-B7CA-45D2-AFE6-81AD5741DE6F}"/>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3" name="Symbol zastępczy stopki 2">
            <a:extLst>
              <a:ext uri="{FF2B5EF4-FFF2-40B4-BE49-F238E27FC236}">
                <a16:creationId xmlns:a16="http://schemas.microsoft.com/office/drawing/2014/main" id="{CF6CC139-5E6F-4242-A3C4-EB0FDAB8E8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C7E86EF1-E620-42A9-BBEB-AE08FA10A507}"/>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45682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2B5D7-49DA-4981-A59F-9363A6F42EE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CE9C0B7-362C-4171-84A1-70ACCB867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3E7F34D-1214-4A5F-9B8E-78E836F720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3509DC7-8871-45EA-B56F-243FCBEC6076}"/>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6" name="Symbol zastępczy stopki 5">
            <a:extLst>
              <a:ext uri="{FF2B5EF4-FFF2-40B4-BE49-F238E27FC236}">
                <a16:creationId xmlns:a16="http://schemas.microsoft.com/office/drawing/2014/main" id="{D858C0F7-46CB-4DA2-89E2-0C03D06A142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41F46BB-EDEF-46F6-A1F6-549C378F0D34}"/>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230469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2FF4E9-773D-4EA1-B221-7843A877A18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DA4778C4-29BE-4E11-9D31-4363B277D4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0CA73B7-CFC4-467D-88A1-97D0196100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D0D16C9-E5D8-4B56-B067-EA3FD8132C45}"/>
              </a:ext>
            </a:extLst>
          </p:cNvPr>
          <p:cNvSpPr>
            <a:spLocks noGrp="1"/>
          </p:cNvSpPr>
          <p:nvPr>
            <p:ph type="dt" sz="half" idx="10"/>
          </p:nvPr>
        </p:nvSpPr>
        <p:spPr/>
        <p:txBody>
          <a:bodyPr/>
          <a:lstStyle/>
          <a:p>
            <a:fld id="{0C05587D-0D0E-4AC2-A94D-C6A0C851106D}" type="datetimeFigureOut">
              <a:rPr lang="pl-PL" smtClean="0"/>
              <a:t>08.04.2019</a:t>
            </a:fld>
            <a:endParaRPr lang="pl-PL"/>
          </a:p>
        </p:txBody>
      </p:sp>
      <p:sp>
        <p:nvSpPr>
          <p:cNvPr id="6" name="Symbol zastępczy stopki 5">
            <a:extLst>
              <a:ext uri="{FF2B5EF4-FFF2-40B4-BE49-F238E27FC236}">
                <a16:creationId xmlns:a16="http://schemas.microsoft.com/office/drawing/2014/main" id="{189ED3B4-7D0A-4E11-8E42-20C4A6BBF02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CBEE4D4-1EE7-405A-B695-1A62A1AF918C}"/>
              </a:ext>
            </a:extLst>
          </p:cNvPr>
          <p:cNvSpPr>
            <a:spLocks noGrp="1"/>
          </p:cNvSpPr>
          <p:nvPr>
            <p:ph type="sldNum" sz="quarter" idx="12"/>
          </p:nvPr>
        </p:nvSpPr>
        <p:spPr/>
        <p:txBody>
          <a:bodyPr/>
          <a:lstStyle/>
          <a:p>
            <a:fld id="{1103B997-3388-4ACB-86FE-0637FC741B92}" type="slidenum">
              <a:rPr lang="pl-PL" smtClean="0"/>
              <a:t>‹#›</a:t>
            </a:fld>
            <a:endParaRPr lang="pl-PL"/>
          </a:p>
        </p:txBody>
      </p:sp>
    </p:spTree>
    <p:extLst>
      <p:ext uri="{BB962C8B-B14F-4D97-AF65-F5344CB8AC3E}">
        <p14:creationId xmlns:p14="http://schemas.microsoft.com/office/powerpoint/2010/main" val="405286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47D3851B-AC4E-4367-9009-72CB6B69AD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085F259-03D9-40AE-867C-8EC23F416F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54206A4-A9A8-404A-BD64-89EEBFA9B4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5587D-0D0E-4AC2-A94D-C6A0C851106D}" type="datetimeFigureOut">
              <a:rPr lang="pl-PL" smtClean="0"/>
              <a:t>08.04.2019</a:t>
            </a:fld>
            <a:endParaRPr lang="pl-PL"/>
          </a:p>
        </p:txBody>
      </p:sp>
      <p:sp>
        <p:nvSpPr>
          <p:cNvPr id="5" name="Symbol zastępczy stopki 4">
            <a:extLst>
              <a:ext uri="{FF2B5EF4-FFF2-40B4-BE49-F238E27FC236}">
                <a16:creationId xmlns:a16="http://schemas.microsoft.com/office/drawing/2014/main" id="{6261D9BF-48A2-446A-B42B-825372130C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C5D4057-4012-43B5-B981-2E807FDAC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3B997-3388-4ACB-86FE-0637FC741B92}" type="slidenum">
              <a:rPr lang="pl-PL" smtClean="0"/>
              <a:t>‹#›</a:t>
            </a:fld>
            <a:endParaRPr lang="pl-PL"/>
          </a:p>
        </p:txBody>
      </p:sp>
    </p:spTree>
    <p:extLst>
      <p:ext uri="{BB962C8B-B14F-4D97-AF65-F5344CB8AC3E}">
        <p14:creationId xmlns:p14="http://schemas.microsoft.com/office/powerpoint/2010/main" val="2103521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F3849D-EFCB-469A-B6FA-17920CE58EC5}"/>
              </a:ext>
            </a:extLst>
          </p:cNvPr>
          <p:cNvSpPr>
            <a:spLocks noGrp="1"/>
          </p:cNvSpPr>
          <p:nvPr>
            <p:ph type="ctrTitle"/>
          </p:nvPr>
        </p:nvSpPr>
        <p:spPr/>
        <p:txBody>
          <a:bodyPr/>
          <a:lstStyle/>
          <a:p>
            <a:r>
              <a:rPr lang="pl-PL" dirty="0"/>
              <a:t>Object-</a:t>
            </a:r>
            <a:r>
              <a:rPr lang="pl-PL" dirty="0" err="1"/>
              <a:t>oriented</a:t>
            </a:r>
            <a:r>
              <a:rPr lang="pl-PL" dirty="0"/>
              <a:t> </a:t>
            </a:r>
            <a:r>
              <a:rPr lang="pl-PL" dirty="0" err="1"/>
              <a:t>programming</a:t>
            </a:r>
            <a:endParaRPr lang="pl-PL" dirty="0"/>
          </a:p>
        </p:txBody>
      </p:sp>
      <p:sp>
        <p:nvSpPr>
          <p:cNvPr id="3" name="Podtytuł 2">
            <a:extLst>
              <a:ext uri="{FF2B5EF4-FFF2-40B4-BE49-F238E27FC236}">
                <a16:creationId xmlns:a16="http://schemas.microsoft.com/office/drawing/2014/main" id="{4471F11B-F666-4C11-8494-FBB51F67224B}"/>
              </a:ext>
            </a:extLst>
          </p:cNvPr>
          <p:cNvSpPr>
            <a:spLocks noGrp="1"/>
          </p:cNvSpPr>
          <p:nvPr>
            <p:ph type="subTitle" idx="1"/>
          </p:nvPr>
        </p:nvSpPr>
        <p:spPr/>
        <p:txBody>
          <a:bodyPr/>
          <a:lstStyle/>
          <a:p>
            <a:r>
              <a:rPr lang="pl-PL" dirty="0"/>
              <a:t>Rafał Witkowski</a:t>
            </a:r>
          </a:p>
          <a:p>
            <a:r>
              <a:rPr lang="pl-PL" dirty="0"/>
              <a:t>2019</a:t>
            </a:r>
          </a:p>
        </p:txBody>
      </p:sp>
    </p:spTree>
    <p:extLst>
      <p:ext uri="{BB962C8B-B14F-4D97-AF65-F5344CB8AC3E}">
        <p14:creationId xmlns:p14="http://schemas.microsoft.com/office/powerpoint/2010/main" val="3716063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B253DF-EBDD-4E08-8AA7-2665BAC92CC5}"/>
              </a:ext>
            </a:extLst>
          </p:cNvPr>
          <p:cNvSpPr>
            <a:spLocks noGrp="1"/>
          </p:cNvSpPr>
          <p:nvPr>
            <p:ph type="title"/>
          </p:nvPr>
        </p:nvSpPr>
        <p:spPr/>
        <p:txBody>
          <a:bodyPr/>
          <a:lstStyle/>
          <a:p>
            <a:r>
              <a:rPr lang="pl-PL" dirty="0"/>
              <a:t>Object-</a:t>
            </a:r>
            <a:r>
              <a:rPr lang="pl-PL" dirty="0" err="1"/>
              <a:t>oriented</a:t>
            </a:r>
            <a:r>
              <a:rPr lang="pl-PL" dirty="0"/>
              <a:t> </a:t>
            </a:r>
            <a:r>
              <a:rPr lang="pl-PL" dirty="0" err="1"/>
              <a:t>analysis</a:t>
            </a:r>
            <a:r>
              <a:rPr lang="pl-PL" dirty="0"/>
              <a:t>	</a:t>
            </a:r>
          </a:p>
        </p:txBody>
      </p:sp>
      <p:sp>
        <p:nvSpPr>
          <p:cNvPr id="3" name="Symbol zastępczy zawartości 2">
            <a:extLst>
              <a:ext uri="{FF2B5EF4-FFF2-40B4-BE49-F238E27FC236}">
                <a16:creationId xmlns:a16="http://schemas.microsoft.com/office/drawing/2014/main" id="{56879E8E-A390-4165-A138-D964E2AED0AB}"/>
              </a:ext>
            </a:extLst>
          </p:cNvPr>
          <p:cNvSpPr>
            <a:spLocks noGrp="1"/>
          </p:cNvSpPr>
          <p:nvPr>
            <p:ph idx="1"/>
          </p:nvPr>
        </p:nvSpPr>
        <p:spPr/>
        <p:txBody>
          <a:bodyPr>
            <a:normAutofit fontScale="92500"/>
          </a:bodyPr>
          <a:lstStyle/>
          <a:p>
            <a:r>
              <a:rPr lang="en-US" dirty="0"/>
              <a:t>The </a:t>
            </a:r>
            <a:r>
              <a:rPr lang="pl-PL" dirty="0" err="1"/>
              <a:t>goal</a:t>
            </a:r>
            <a:r>
              <a:rPr lang="en-US" dirty="0"/>
              <a:t> of object-oriented analysis is to provide</a:t>
            </a:r>
            <a:r>
              <a:rPr lang="pl-PL" dirty="0"/>
              <a:t> </a:t>
            </a:r>
            <a:r>
              <a:rPr lang="en-US" dirty="0"/>
              <a:t>answers to the question: how should the system work?</a:t>
            </a:r>
            <a:endParaRPr lang="pl-PL" dirty="0"/>
          </a:p>
          <a:p>
            <a:r>
              <a:rPr lang="en-US" dirty="0"/>
              <a:t>Tasks carried out during the analysis:</a:t>
            </a:r>
            <a:endParaRPr lang="pl-PL" dirty="0"/>
          </a:p>
          <a:p>
            <a:pPr lvl="1">
              <a:buFontTx/>
              <a:buChar char="-"/>
            </a:pPr>
            <a:r>
              <a:rPr lang="en-US" dirty="0"/>
              <a:t>creation of a logic system model describing the way of implementation by the system of set requirements (the logical model omits most of the implementation details),</a:t>
            </a:r>
            <a:endParaRPr lang="pl-PL" dirty="0"/>
          </a:p>
          <a:p>
            <a:pPr lvl="1">
              <a:buFontTx/>
              <a:buChar char="-"/>
            </a:pPr>
            <a:r>
              <a:rPr lang="en-US" dirty="0"/>
              <a:t>to define a basic "dictionary" of domain knowledge in order to facilitate the analysis and subsequent development of applications.</a:t>
            </a:r>
            <a:endParaRPr lang="pl-PL" dirty="0"/>
          </a:p>
          <a:p>
            <a:r>
              <a:rPr lang="en-US" dirty="0"/>
              <a:t>This is achieved by finding and describing the objects</a:t>
            </a:r>
            <a:r>
              <a:rPr lang="pl-PL" dirty="0"/>
              <a:t>,</a:t>
            </a:r>
            <a:r>
              <a:rPr lang="en-US" dirty="0"/>
              <a:t> understood as concepts </a:t>
            </a:r>
            <a:endParaRPr lang="pl-PL" dirty="0"/>
          </a:p>
          <a:p>
            <a:r>
              <a:rPr lang="en-US" dirty="0"/>
              <a:t>Created models are saved with the use of notations defined in modelling languages (e.g. UML).</a:t>
            </a:r>
            <a:endParaRPr lang="pl-PL" dirty="0"/>
          </a:p>
        </p:txBody>
      </p:sp>
    </p:spTree>
    <p:extLst>
      <p:ext uri="{BB962C8B-B14F-4D97-AF65-F5344CB8AC3E}">
        <p14:creationId xmlns:p14="http://schemas.microsoft.com/office/powerpoint/2010/main" val="108446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142FF1-A17C-4920-B6BC-A5599334F9F8}"/>
              </a:ext>
            </a:extLst>
          </p:cNvPr>
          <p:cNvSpPr>
            <a:spLocks noGrp="1"/>
          </p:cNvSpPr>
          <p:nvPr>
            <p:ph type="title"/>
          </p:nvPr>
        </p:nvSpPr>
        <p:spPr/>
        <p:txBody>
          <a:bodyPr/>
          <a:lstStyle/>
          <a:p>
            <a:r>
              <a:rPr lang="pl-PL" dirty="0"/>
              <a:t>Object-</a:t>
            </a:r>
            <a:r>
              <a:rPr lang="pl-PL" dirty="0" err="1"/>
              <a:t>oriented</a:t>
            </a:r>
            <a:r>
              <a:rPr lang="pl-PL" dirty="0"/>
              <a:t> </a:t>
            </a:r>
            <a:r>
              <a:rPr lang="pl-PL" dirty="0" err="1"/>
              <a:t>designing</a:t>
            </a:r>
            <a:endParaRPr lang="pl-PL" dirty="0"/>
          </a:p>
        </p:txBody>
      </p:sp>
      <p:sp>
        <p:nvSpPr>
          <p:cNvPr id="3" name="Symbol zastępczy zawartości 2">
            <a:extLst>
              <a:ext uri="{FF2B5EF4-FFF2-40B4-BE49-F238E27FC236}">
                <a16:creationId xmlns:a16="http://schemas.microsoft.com/office/drawing/2014/main" id="{905ABDA3-CF0F-433B-BFE6-067F74EB81AF}"/>
              </a:ext>
            </a:extLst>
          </p:cNvPr>
          <p:cNvSpPr>
            <a:spLocks noGrp="1"/>
          </p:cNvSpPr>
          <p:nvPr>
            <p:ph idx="1"/>
          </p:nvPr>
        </p:nvSpPr>
        <p:spPr/>
        <p:txBody>
          <a:bodyPr>
            <a:normAutofit fontScale="92500" lnSpcReduction="10000"/>
          </a:bodyPr>
          <a:lstStyle/>
          <a:p>
            <a:r>
              <a:rPr lang="en-US" dirty="0"/>
              <a:t>The aim of object-oriented design</a:t>
            </a:r>
            <a:r>
              <a:rPr lang="pl-PL" dirty="0" err="1"/>
              <a:t>ing</a:t>
            </a:r>
            <a:r>
              <a:rPr lang="en-US" dirty="0"/>
              <a:t> is to answer the question: how to implement</a:t>
            </a:r>
            <a:r>
              <a:rPr lang="pl-PL" dirty="0"/>
              <a:t> the system</a:t>
            </a:r>
            <a:r>
              <a:rPr lang="en-US" dirty="0"/>
              <a:t>?</a:t>
            </a:r>
            <a:endParaRPr lang="pl-PL" dirty="0"/>
          </a:p>
          <a:p>
            <a:r>
              <a:rPr lang="en-US" dirty="0"/>
              <a:t>Tasks carried out during the design process:</a:t>
            </a:r>
          </a:p>
          <a:p>
            <a:pPr marL="0" indent="0">
              <a:buNone/>
            </a:pPr>
            <a:r>
              <a:rPr lang="pl-PL" dirty="0"/>
              <a:t>	</a:t>
            </a:r>
            <a:r>
              <a:rPr lang="en-US" dirty="0"/>
              <a:t>- development of a detailed description,</a:t>
            </a:r>
          </a:p>
          <a:p>
            <a:pPr marL="0" indent="0">
              <a:buNone/>
            </a:pPr>
            <a:r>
              <a:rPr lang="pl-PL" dirty="0"/>
              <a:t>	</a:t>
            </a:r>
            <a:r>
              <a:rPr lang="en-US" dirty="0"/>
              <a:t>- definition of objects used in the program.</a:t>
            </a:r>
            <a:endParaRPr lang="pl-PL" dirty="0"/>
          </a:p>
          <a:p>
            <a:r>
              <a:rPr lang="en-US" dirty="0"/>
              <a:t>This is achieved by defining the principles of objects cooperation in such a way that </a:t>
            </a:r>
            <a:r>
              <a:rPr lang="pl-PL" dirty="0" err="1"/>
              <a:t>it</a:t>
            </a:r>
            <a:r>
              <a:rPr lang="pl-PL" dirty="0"/>
              <a:t> </a:t>
            </a:r>
            <a:r>
              <a:rPr lang="pl-PL" dirty="0" err="1"/>
              <a:t>meets</a:t>
            </a:r>
            <a:r>
              <a:rPr lang="pl-PL" dirty="0"/>
              <a:t> the</a:t>
            </a:r>
            <a:r>
              <a:rPr lang="en-US" dirty="0"/>
              <a:t> requirements (defining attributes, methods, etc.).</a:t>
            </a:r>
            <a:endParaRPr lang="pl-PL" dirty="0"/>
          </a:p>
          <a:p>
            <a:r>
              <a:rPr lang="en-US" dirty="0"/>
              <a:t>The structure of the created software should as far as possible preserve the general structure of the model created in the previous phase.</a:t>
            </a:r>
            <a:endParaRPr lang="pl-PL" dirty="0"/>
          </a:p>
          <a:p>
            <a:r>
              <a:rPr lang="en-US" dirty="0"/>
              <a:t>In the design phase the same notation is used as in the analysis phase.</a:t>
            </a:r>
            <a:endParaRPr lang="pl-PL" dirty="0"/>
          </a:p>
          <a:p>
            <a:endParaRPr lang="pl-PL" dirty="0"/>
          </a:p>
        </p:txBody>
      </p:sp>
    </p:spTree>
    <p:extLst>
      <p:ext uri="{BB962C8B-B14F-4D97-AF65-F5344CB8AC3E}">
        <p14:creationId xmlns:p14="http://schemas.microsoft.com/office/powerpoint/2010/main" val="4199515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6C0BE6-03B6-4231-8917-28F9D5655401}"/>
              </a:ext>
            </a:extLst>
          </p:cNvPr>
          <p:cNvSpPr>
            <a:spLocks noGrp="1"/>
          </p:cNvSpPr>
          <p:nvPr>
            <p:ph type="title"/>
          </p:nvPr>
        </p:nvSpPr>
        <p:spPr/>
        <p:txBody>
          <a:bodyPr/>
          <a:lstStyle/>
          <a:p>
            <a:r>
              <a:rPr lang="pl-PL" dirty="0"/>
              <a:t>Object-</a:t>
            </a:r>
            <a:r>
              <a:rPr lang="pl-PL" dirty="0" err="1"/>
              <a:t>oriented</a:t>
            </a:r>
            <a:r>
              <a:rPr lang="pl-PL" dirty="0"/>
              <a:t> </a:t>
            </a:r>
            <a:r>
              <a:rPr lang="pl-PL" dirty="0" err="1"/>
              <a:t>programming</a:t>
            </a:r>
            <a:endParaRPr lang="pl-PL" dirty="0"/>
          </a:p>
        </p:txBody>
      </p:sp>
      <p:sp>
        <p:nvSpPr>
          <p:cNvPr id="3" name="Symbol zastępczy zawartości 2">
            <a:extLst>
              <a:ext uri="{FF2B5EF4-FFF2-40B4-BE49-F238E27FC236}">
                <a16:creationId xmlns:a16="http://schemas.microsoft.com/office/drawing/2014/main" id="{193B147D-CB4A-45D3-AB22-B36C77B02ECC}"/>
              </a:ext>
            </a:extLst>
          </p:cNvPr>
          <p:cNvSpPr>
            <a:spLocks noGrp="1"/>
          </p:cNvSpPr>
          <p:nvPr>
            <p:ph idx="1"/>
          </p:nvPr>
        </p:nvSpPr>
        <p:spPr/>
        <p:txBody>
          <a:bodyPr>
            <a:normAutofit lnSpcReduction="10000"/>
          </a:bodyPr>
          <a:lstStyle/>
          <a:p>
            <a:r>
              <a:rPr lang="en-US" dirty="0"/>
              <a:t>Implementation (encoding) of the software project in the selected</a:t>
            </a:r>
            <a:r>
              <a:rPr lang="pl-PL" dirty="0"/>
              <a:t> </a:t>
            </a:r>
            <a:r>
              <a:rPr lang="en-US" dirty="0"/>
              <a:t>environment:</a:t>
            </a:r>
          </a:p>
          <a:p>
            <a:pPr marL="0" indent="0">
              <a:buNone/>
            </a:pPr>
            <a:r>
              <a:rPr lang="pl-PL" dirty="0"/>
              <a:t>	</a:t>
            </a:r>
            <a:r>
              <a:rPr lang="en-US" dirty="0"/>
              <a:t>- use of the object-oriented language,</a:t>
            </a:r>
          </a:p>
          <a:p>
            <a:pPr marL="0" indent="0">
              <a:buNone/>
            </a:pPr>
            <a:r>
              <a:rPr lang="pl-PL" dirty="0"/>
              <a:t>	</a:t>
            </a:r>
            <a:r>
              <a:rPr lang="en-US" dirty="0"/>
              <a:t>- reuse of already existing object libraries,</a:t>
            </a:r>
          </a:p>
          <a:p>
            <a:pPr marL="0" indent="0">
              <a:buNone/>
            </a:pPr>
            <a:r>
              <a:rPr lang="pl-PL" dirty="0"/>
              <a:t>	</a:t>
            </a:r>
            <a:r>
              <a:rPr lang="en-US" dirty="0"/>
              <a:t>- use of tools for quick application development,</a:t>
            </a:r>
          </a:p>
          <a:p>
            <a:pPr marL="0" indent="0">
              <a:buNone/>
            </a:pPr>
            <a:r>
              <a:rPr lang="pl-PL" dirty="0"/>
              <a:t>	</a:t>
            </a:r>
            <a:r>
              <a:rPr lang="en-US" dirty="0"/>
              <a:t>- use of code generators.</a:t>
            </a:r>
            <a:endParaRPr lang="pl-PL" dirty="0"/>
          </a:p>
          <a:p>
            <a:r>
              <a:rPr lang="en-US" dirty="0"/>
              <a:t>Take steps to develop reliable software:</a:t>
            </a:r>
            <a:endParaRPr lang="pl-PL" dirty="0"/>
          </a:p>
          <a:p>
            <a:pPr marL="457200" lvl="1" indent="0">
              <a:buNone/>
            </a:pPr>
            <a:r>
              <a:rPr lang="pl-PL" dirty="0"/>
              <a:t>	- </a:t>
            </a:r>
            <a:r>
              <a:rPr lang="en-US" dirty="0"/>
              <a:t>avoidance of dangerous techniques,</a:t>
            </a:r>
            <a:br>
              <a:rPr lang="pl-PL" dirty="0"/>
            </a:br>
            <a:r>
              <a:rPr lang="pl-PL" dirty="0"/>
              <a:t>	</a:t>
            </a:r>
            <a:r>
              <a:rPr lang="en-US" dirty="0"/>
              <a:t>- the need-to-know principle</a:t>
            </a:r>
            <a:r>
              <a:rPr lang="pl-PL" dirty="0"/>
              <a:t> (</a:t>
            </a:r>
            <a:r>
              <a:rPr lang="pl-PL" dirty="0" err="1"/>
              <a:t>you</a:t>
            </a:r>
            <a:r>
              <a:rPr lang="pl-PL" dirty="0"/>
              <a:t> </a:t>
            </a:r>
            <a:r>
              <a:rPr lang="pl-PL" dirty="0" err="1"/>
              <a:t>know</a:t>
            </a:r>
            <a:r>
              <a:rPr lang="pl-PL" dirty="0"/>
              <a:t> </a:t>
            </a:r>
            <a:r>
              <a:rPr lang="pl-PL" dirty="0" err="1"/>
              <a:t>only</a:t>
            </a:r>
            <a:r>
              <a:rPr lang="pl-PL" dirty="0"/>
              <a:t> </a:t>
            </a:r>
            <a:r>
              <a:rPr lang="pl-PL" dirty="0" err="1"/>
              <a:t>you</a:t>
            </a:r>
            <a:r>
              <a:rPr lang="pl-PL" dirty="0"/>
              <a:t> </a:t>
            </a:r>
            <a:r>
              <a:rPr lang="pl-PL" dirty="0" err="1"/>
              <a:t>need</a:t>
            </a:r>
            <a:r>
              <a:rPr lang="pl-PL" dirty="0"/>
              <a:t> to </a:t>
            </a:r>
            <a:r>
              <a:rPr lang="pl-PL" dirty="0" err="1"/>
              <a:t>know</a:t>
            </a:r>
            <a:r>
              <a:rPr lang="pl-PL" dirty="0"/>
              <a:t>)</a:t>
            </a:r>
            <a:r>
              <a:rPr lang="en-US" dirty="0"/>
              <a:t>,</a:t>
            </a:r>
            <a:br>
              <a:rPr lang="pl-PL" dirty="0"/>
            </a:br>
            <a:r>
              <a:rPr lang="pl-PL" dirty="0"/>
              <a:t>	</a:t>
            </a:r>
            <a:r>
              <a:rPr lang="en-US" dirty="0"/>
              <a:t>- the use of type-checking compilers.</a:t>
            </a:r>
            <a:endParaRPr lang="pl-PL" dirty="0"/>
          </a:p>
        </p:txBody>
      </p:sp>
    </p:spTree>
    <p:extLst>
      <p:ext uri="{BB962C8B-B14F-4D97-AF65-F5344CB8AC3E}">
        <p14:creationId xmlns:p14="http://schemas.microsoft.com/office/powerpoint/2010/main" val="2108049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249548-1D24-4852-8E2A-8E5E191E7CDD}"/>
              </a:ext>
            </a:extLst>
          </p:cNvPr>
          <p:cNvSpPr>
            <a:spLocks noGrp="1"/>
          </p:cNvSpPr>
          <p:nvPr>
            <p:ph type="title"/>
          </p:nvPr>
        </p:nvSpPr>
        <p:spPr/>
        <p:txBody>
          <a:bodyPr/>
          <a:lstStyle/>
          <a:p>
            <a:r>
              <a:rPr lang="pl-PL" dirty="0"/>
              <a:t>UML – </a:t>
            </a:r>
            <a:r>
              <a:rPr lang="pl-PL" dirty="0" err="1"/>
              <a:t>object-oriented</a:t>
            </a:r>
            <a:r>
              <a:rPr lang="pl-PL" dirty="0"/>
              <a:t> </a:t>
            </a:r>
            <a:r>
              <a:rPr lang="pl-PL" dirty="0" err="1"/>
              <a:t>models</a:t>
            </a:r>
            <a:endParaRPr lang="pl-PL" dirty="0"/>
          </a:p>
        </p:txBody>
      </p:sp>
      <p:sp>
        <p:nvSpPr>
          <p:cNvPr id="3" name="Symbol zastępczy zawartości 2">
            <a:extLst>
              <a:ext uri="{FF2B5EF4-FFF2-40B4-BE49-F238E27FC236}">
                <a16:creationId xmlns:a16="http://schemas.microsoft.com/office/drawing/2014/main" id="{B70817F5-BE28-4EDA-BDA1-DA860EC3E3D4}"/>
              </a:ext>
            </a:extLst>
          </p:cNvPr>
          <p:cNvSpPr>
            <a:spLocks noGrp="1"/>
          </p:cNvSpPr>
          <p:nvPr>
            <p:ph idx="1"/>
          </p:nvPr>
        </p:nvSpPr>
        <p:spPr/>
        <p:txBody>
          <a:bodyPr/>
          <a:lstStyle/>
          <a:p>
            <a:r>
              <a:rPr lang="en-US" dirty="0"/>
              <a:t>What is a model?</a:t>
            </a:r>
          </a:p>
          <a:p>
            <a:pPr marL="0" indent="0">
              <a:buNone/>
            </a:pPr>
            <a:r>
              <a:rPr lang="pl-PL" dirty="0"/>
              <a:t>	- </a:t>
            </a:r>
            <a:r>
              <a:rPr lang="en-US" dirty="0"/>
              <a:t>A model is a simplification of reality.</a:t>
            </a:r>
            <a:endParaRPr lang="pl-PL" dirty="0"/>
          </a:p>
          <a:p>
            <a:r>
              <a:rPr lang="en-US" dirty="0"/>
              <a:t>Why do we model?</a:t>
            </a:r>
          </a:p>
          <a:p>
            <a:pPr marL="0" indent="0">
              <a:buNone/>
            </a:pPr>
            <a:r>
              <a:rPr lang="pl-PL" dirty="0"/>
              <a:t>	- </a:t>
            </a:r>
            <a:r>
              <a:rPr lang="en-US" dirty="0"/>
              <a:t>We build models to better understand the system we create.</a:t>
            </a:r>
            <a:endParaRPr lang="pl-PL" dirty="0"/>
          </a:p>
        </p:txBody>
      </p:sp>
    </p:spTree>
    <p:extLst>
      <p:ext uri="{BB962C8B-B14F-4D97-AF65-F5344CB8AC3E}">
        <p14:creationId xmlns:p14="http://schemas.microsoft.com/office/powerpoint/2010/main" val="1561519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9EF16E-83F4-4B0B-BD08-428D6FF41A8C}"/>
              </a:ext>
            </a:extLst>
          </p:cNvPr>
          <p:cNvSpPr>
            <a:spLocks noGrp="1"/>
          </p:cNvSpPr>
          <p:nvPr>
            <p:ph type="title"/>
          </p:nvPr>
        </p:nvSpPr>
        <p:spPr/>
        <p:txBody>
          <a:bodyPr/>
          <a:lstStyle/>
          <a:p>
            <a:r>
              <a:rPr lang="pl-PL" dirty="0"/>
              <a:t>UML – </a:t>
            </a:r>
            <a:r>
              <a:rPr lang="pl-PL" dirty="0" err="1"/>
              <a:t>object-oriented</a:t>
            </a:r>
            <a:r>
              <a:rPr lang="pl-PL" dirty="0"/>
              <a:t> </a:t>
            </a:r>
            <a:r>
              <a:rPr lang="pl-PL" dirty="0" err="1"/>
              <a:t>models</a:t>
            </a:r>
            <a:endParaRPr lang="pl-PL" dirty="0"/>
          </a:p>
        </p:txBody>
      </p:sp>
      <p:sp>
        <p:nvSpPr>
          <p:cNvPr id="3" name="Symbol zastępczy zawartości 2">
            <a:extLst>
              <a:ext uri="{FF2B5EF4-FFF2-40B4-BE49-F238E27FC236}">
                <a16:creationId xmlns:a16="http://schemas.microsoft.com/office/drawing/2014/main" id="{E49FB54A-7DCE-466A-AF55-25612DF7E371}"/>
              </a:ext>
            </a:extLst>
          </p:cNvPr>
          <p:cNvSpPr>
            <a:spLocks noGrp="1"/>
          </p:cNvSpPr>
          <p:nvPr>
            <p:ph idx="1"/>
          </p:nvPr>
        </p:nvSpPr>
        <p:spPr/>
        <p:txBody>
          <a:bodyPr/>
          <a:lstStyle/>
          <a:p>
            <a:r>
              <a:rPr lang="pl-PL" dirty="0"/>
              <a:t>In </a:t>
            </a:r>
            <a:r>
              <a:rPr lang="pl-PL" dirty="0" err="1"/>
              <a:t>what</a:t>
            </a:r>
            <a:r>
              <a:rPr lang="pl-PL" dirty="0"/>
              <a:t> </a:t>
            </a:r>
            <a:r>
              <a:rPr lang="en-US" dirty="0"/>
              <a:t>modelling helps us in:</a:t>
            </a:r>
          </a:p>
          <a:p>
            <a:pPr marL="0" indent="0">
              <a:buNone/>
            </a:pPr>
            <a:r>
              <a:rPr lang="pl-PL" dirty="0"/>
              <a:t>	</a:t>
            </a:r>
            <a:r>
              <a:rPr lang="en-US" dirty="0"/>
              <a:t>- in the visualization of the system as it is, or as it should be,</a:t>
            </a:r>
          </a:p>
          <a:p>
            <a:pPr marL="0" indent="0">
              <a:buNone/>
            </a:pPr>
            <a:r>
              <a:rPr lang="pl-PL" dirty="0"/>
              <a:t>	</a:t>
            </a:r>
            <a:r>
              <a:rPr lang="en-US" dirty="0"/>
              <a:t>- in the specification of the structure or </a:t>
            </a:r>
            <a:r>
              <a:rPr lang="en-US" dirty="0" err="1"/>
              <a:t>behaviour</a:t>
            </a:r>
            <a:r>
              <a:rPr lang="en-US" dirty="0"/>
              <a:t> of the system,</a:t>
            </a:r>
          </a:p>
          <a:p>
            <a:pPr marL="0" indent="0">
              <a:buNone/>
            </a:pPr>
            <a:r>
              <a:rPr lang="pl-PL" dirty="0"/>
              <a:t>	</a:t>
            </a:r>
            <a:r>
              <a:rPr lang="en-US" dirty="0"/>
              <a:t>- serves as a template during application development,</a:t>
            </a:r>
          </a:p>
          <a:p>
            <a:pPr marL="0" indent="0">
              <a:buNone/>
            </a:pPr>
            <a:r>
              <a:rPr lang="pl-PL" dirty="0"/>
              <a:t>	</a:t>
            </a:r>
            <a:r>
              <a:rPr lang="en-US" dirty="0"/>
              <a:t>- documents the results of the work carried out.</a:t>
            </a:r>
            <a:endParaRPr lang="pl-PL" dirty="0"/>
          </a:p>
          <a:p>
            <a:r>
              <a:rPr lang="en-US" dirty="0"/>
              <a:t>Why do we need formal models?</a:t>
            </a:r>
          </a:p>
          <a:p>
            <a:pPr marL="0" indent="0">
              <a:buNone/>
            </a:pPr>
            <a:r>
              <a:rPr lang="pl-PL" dirty="0"/>
              <a:t>	- </a:t>
            </a:r>
            <a:r>
              <a:rPr lang="en-US" dirty="0"/>
              <a:t>A unified language will facilitate communication and allow to </a:t>
            </a:r>
            <a:r>
              <a:rPr lang="pl-PL" dirty="0"/>
              <a:t>	</a:t>
            </a:r>
            <a:r>
              <a:rPr lang="en-US" dirty="0"/>
              <a:t>describe the created model in a uniform way.</a:t>
            </a:r>
            <a:endParaRPr lang="pl-PL" dirty="0"/>
          </a:p>
        </p:txBody>
      </p:sp>
    </p:spTree>
    <p:extLst>
      <p:ext uri="{BB962C8B-B14F-4D97-AF65-F5344CB8AC3E}">
        <p14:creationId xmlns:p14="http://schemas.microsoft.com/office/powerpoint/2010/main" val="177547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2FD633-5D5C-4BC4-9D17-8EDD81126864}"/>
              </a:ext>
            </a:extLst>
          </p:cNvPr>
          <p:cNvSpPr>
            <a:spLocks noGrp="1"/>
          </p:cNvSpPr>
          <p:nvPr>
            <p:ph type="title"/>
          </p:nvPr>
        </p:nvSpPr>
        <p:spPr/>
        <p:txBody>
          <a:bodyPr/>
          <a:lstStyle/>
          <a:p>
            <a:r>
              <a:rPr lang="pl-PL" dirty="0"/>
              <a:t>UML – </a:t>
            </a:r>
            <a:r>
              <a:rPr lang="pl-PL" dirty="0" err="1"/>
              <a:t>what</a:t>
            </a:r>
            <a:r>
              <a:rPr lang="pl-PL" dirty="0"/>
              <a:t> </a:t>
            </a:r>
            <a:r>
              <a:rPr lang="pl-PL" dirty="0" err="1"/>
              <a:t>is</a:t>
            </a:r>
            <a:r>
              <a:rPr lang="pl-PL" dirty="0"/>
              <a:t> </a:t>
            </a:r>
            <a:r>
              <a:rPr lang="pl-PL" dirty="0" err="1"/>
              <a:t>it</a:t>
            </a:r>
            <a:r>
              <a:rPr lang="pl-PL" dirty="0"/>
              <a:t>?</a:t>
            </a:r>
          </a:p>
        </p:txBody>
      </p:sp>
      <p:sp>
        <p:nvSpPr>
          <p:cNvPr id="3" name="Symbol zastępczy zawartości 2">
            <a:extLst>
              <a:ext uri="{FF2B5EF4-FFF2-40B4-BE49-F238E27FC236}">
                <a16:creationId xmlns:a16="http://schemas.microsoft.com/office/drawing/2014/main" id="{BB177A5E-ECB2-4D3F-8EE5-3B56EAD86726}"/>
              </a:ext>
            </a:extLst>
          </p:cNvPr>
          <p:cNvSpPr>
            <a:spLocks noGrp="1"/>
          </p:cNvSpPr>
          <p:nvPr>
            <p:ph idx="1"/>
          </p:nvPr>
        </p:nvSpPr>
        <p:spPr/>
        <p:txBody>
          <a:bodyPr/>
          <a:lstStyle/>
          <a:p>
            <a:r>
              <a:rPr lang="en-US" dirty="0"/>
              <a:t>Unified Modelling Language </a:t>
            </a:r>
            <a:endParaRPr lang="pl-PL" dirty="0"/>
          </a:p>
          <a:p>
            <a:r>
              <a:rPr lang="pl-PL" dirty="0"/>
              <a:t>A</a:t>
            </a:r>
            <a:r>
              <a:rPr lang="en-US" dirty="0"/>
              <a:t> unified language for the</a:t>
            </a:r>
            <a:r>
              <a:rPr lang="pl-PL" dirty="0"/>
              <a:t> </a:t>
            </a:r>
            <a:r>
              <a:rPr lang="en-US" dirty="0"/>
              <a:t>object-oriented modelling.</a:t>
            </a:r>
          </a:p>
          <a:p>
            <a:r>
              <a:rPr lang="en-US" dirty="0"/>
              <a:t>UML provides the system designer </a:t>
            </a:r>
            <a:r>
              <a:rPr lang="pl-PL" dirty="0"/>
              <a:t>a </a:t>
            </a:r>
            <a:r>
              <a:rPr lang="pl-PL" dirty="0" err="1"/>
              <a:t>tool</a:t>
            </a:r>
            <a:r>
              <a:rPr lang="en-US" dirty="0"/>
              <a:t> for visualizing, specifying, constructing and documenting concepts and mechanisms that make up the solution of the problem.</a:t>
            </a:r>
            <a:endParaRPr lang="pl-PL" dirty="0"/>
          </a:p>
        </p:txBody>
      </p:sp>
    </p:spTree>
    <p:extLst>
      <p:ext uri="{BB962C8B-B14F-4D97-AF65-F5344CB8AC3E}">
        <p14:creationId xmlns:p14="http://schemas.microsoft.com/office/powerpoint/2010/main" val="2465095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E44B8C-599F-4C02-9EE7-E6B6F23049F6}"/>
              </a:ext>
            </a:extLst>
          </p:cNvPr>
          <p:cNvSpPr>
            <a:spLocks noGrp="1"/>
          </p:cNvSpPr>
          <p:nvPr>
            <p:ph type="title"/>
          </p:nvPr>
        </p:nvSpPr>
        <p:spPr/>
        <p:txBody>
          <a:bodyPr/>
          <a:lstStyle/>
          <a:p>
            <a:r>
              <a:rPr lang="pl-PL" dirty="0"/>
              <a:t>UML </a:t>
            </a:r>
            <a:r>
              <a:rPr lang="pl-PL" dirty="0" err="1"/>
              <a:t>characteristic</a:t>
            </a:r>
            <a:r>
              <a:rPr lang="pl-PL" dirty="0"/>
              <a:t>		</a:t>
            </a:r>
          </a:p>
        </p:txBody>
      </p:sp>
      <p:sp>
        <p:nvSpPr>
          <p:cNvPr id="3" name="Symbol zastępczy zawartości 2">
            <a:extLst>
              <a:ext uri="{FF2B5EF4-FFF2-40B4-BE49-F238E27FC236}">
                <a16:creationId xmlns:a16="http://schemas.microsoft.com/office/drawing/2014/main" id="{D8E905AC-64E5-4BE1-82C0-799171670783}"/>
              </a:ext>
            </a:extLst>
          </p:cNvPr>
          <p:cNvSpPr>
            <a:spLocks noGrp="1"/>
          </p:cNvSpPr>
          <p:nvPr>
            <p:ph idx="1"/>
          </p:nvPr>
        </p:nvSpPr>
        <p:spPr/>
        <p:txBody>
          <a:bodyPr/>
          <a:lstStyle/>
          <a:p>
            <a:r>
              <a:rPr lang="pl-PL" dirty="0"/>
              <a:t>UML </a:t>
            </a:r>
            <a:r>
              <a:rPr lang="en-US" dirty="0"/>
              <a:t>is developed by the following persons: Grady </a:t>
            </a:r>
            <a:r>
              <a:rPr lang="en-US" dirty="0" err="1"/>
              <a:t>Booch</a:t>
            </a:r>
            <a:r>
              <a:rPr lang="en-US" dirty="0"/>
              <a:t>, James Rumbaugh and Ivar Jacobson,</a:t>
            </a:r>
          </a:p>
          <a:p>
            <a:r>
              <a:rPr lang="en-US" dirty="0"/>
              <a:t>successor of other object-oriented methodologies such as OMT (Rumbaugh), OOA/OOD (Coad, Yourdon), OOAD (</a:t>
            </a:r>
            <a:r>
              <a:rPr lang="en-US" dirty="0" err="1"/>
              <a:t>Booch</a:t>
            </a:r>
            <a:r>
              <a:rPr lang="en-US" dirty="0"/>
              <a:t>), </a:t>
            </a:r>
            <a:r>
              <a:rPr lang="en-US" dirty="0" err="1"/>
              <a:t>Objectory</a:t>
            </a:r>
            <a:r>
              <a:rPr lang="en-US" dirty="0"/>
              <a:t> (Jacobson),</a:t>
            </a:r>
          </a:p>
          <a:p>
            <a:r>
              <a:rPr lang="en-US" dirty="0"/>
              <a:t>a combination of theory and practice: Rational Software Corporation. </a:t>
            </a:r>
            <a:endParaRPr lang="pl-PL" dirty="0"/>
          </a:p>
        </p:txBody>
      </p:sp>
    </p:spTree>
    <p:extLst>
      <p:ext uri="{BB962C8B-B14F-4D97-AF65-F5344CB8AC3E}">
        <p14:creationId xmlns:p14="http://schemas.microsoft.com/office/powerpoint/2010/main" val="3838579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76B53E-01D4-49D8-BB50-511C6EE98100}"/>
              </a:ext>
            </a:extLst>
          </p:cNvPr>
          <p:cNvSpPr>
            <a:spLocks noGrp="1"/>
          </p:cNvSpPr>
          <p:nvPr>
            <p:ph type="title"/>
          </p:nvPr>
        </p:nvSpPr>
        <p:spPr/>
        <p:txBody>
          <a:bodyPr/>
          <a:lstStyle/>
          <a:p>
            <a:r>
              <a:rPr lang="pl-PL" dirty="0" err="1"/>
              <a:t>Patterns</a:t>
            </a:r>
            <a:r>
              <a:rPr lang="pl-PL" dirty="0"/>
              <a:t>	</a:t>
            </a:r>
          </a:p>
        </p:txBody>
      </p:sp>
      <p:sp>
        <p:nvSpPr>
          <p:cNvPr id="3" name="Symbol zastępczy zawartości 2">
            <a:extLst>
              <a:ext uri="{FF2B5EF4-FFF2-40B4-BE49-F238E27FC236}">
                <a16:creationId xmlns:a16="http://schemas.microsoft.com/office/drawing/2014/main" id="{22774D2D-2BAB-4851-9AE2-4F313D95DC0F}"/>
              </a:ext>
            </a:extLst>
          </p:cNvPr>
          <p:cNvSpPr>
            <a:spLocks noGrp="1"/>
          </p:cNvSpPr>
          <p:nvPr>
            <p:ph idx="1"/>
          </p:nvPr>
        </p:nvSpPr>
        <p:spPr/>
        <p:txBody>
          <a:bodyPr>
            <a:normAutofit lnSpcReduction="10000"/>
          </a:bodyPr>
          <a:lstStyle/>
          <a:p>
            <a:r>
              <a:rPr lang="pl-PL" dirty="0"/>
              <a:t>„</a:t>
            </a:r>
            <a:r>
              <a:rPr lang="en-US" dirty="0"/>
              <a:t>Design templates</a:t>
            </a:r>
            <a:r>
              <a:rPr lang="pl-PL" dirty="0"/>
              <a:t>”</a:t>
            </a:r>
            <a:r>
              <a:rPr lang="en-US" dirty="0"/>
              <a:t> are a written collection of advanced experience</a:t>
            </a:r>
            <a:r>
              <a:rPr lang="pl-PL" dirty="0"/>
              <a:t> of </a:t>
            </a:r>
            <a:r>
              <a:rPr lang="en-US" dirty="0"/>
              <a:t>object-oriented program designers.</a:t>
            </a:r>
          </a:p>
          <a:p>
            <a:r>
              <a:rPr lang="en-US" dirty="0"/>
              <a:t>Design patterns are written in a codified way that allows to describe a programming problem and its solution.</a:t>
            </a:r>
          </a:p>
          <a:p>
            <a:r>
              <a:rPr lang="en-US" dirty="0"/>
              <a:t>The most famous design patterns (23 patterns) were developed by the so-called Gang of Four (Gamma, Helm, Johnson and </a:t>
            </a:r>
            <a:r>
              <a:rPr lang="en-US" dirty="0" err="1"/>
              <a:t>Vlissides</a:t>
            </a:r>
            <a:r>
              <a:rPr lang="en-US" dirty="0"/>
              <a:t>):</a:t>
            </a:r>
          </a:p>
          <a:p>
            <a:pPr lvl="1"/>
            <a:r>
              <a:rPr lang="en-US" dirty="0"/>
              <a:t>Adapter,</a:t>
            </a:r>
          </a:p>
          <a:p>
            <a:pPr lvl="1"/>
            <a:r>
              <a:rPr lang="en-US" dirty="0"/>
              <a:t>Factory,</a:t>
            </a:r>
          </a:p>
          <a:p>
            <a:pPr lvl="1"/>
            <a:r>
              <a:rPr lang="en-US" dirty="0"/>
              <a:t>Singleton,</a:t>
            </a:r>
          </a:p>
          <a:p>
            <a:pPr lvl="1"/>
            <a:r>
              <a:rPr lang="en-US" dirty="0"/>
              <a:t>Strategy,</a:t>
            </a:r>
          </a:p>
          <a:p>
            <a:pPr lvl="1"/>
            <a:r>
              <a:rPr lang="en-US" dirty="0"/>
              <a:t>– ...</a:t>
            </a:r>
            <a:endParaRPr lang="pl-PL" dirty="0"/>
          </a:p>
        </p:txBody>
      </p:sp>
    </p:spTree>
    <p:extLst>
      <p:ext uri="{BB962C8B-B14F-4D97-AF65-F5344CB8AC3E}">
        <p14:creationId xmlns:p14="http://schemas.microsoft.com/office/powerpoint/2010/main" val="182064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224B36-723B-45E5-BAEF-06FD2C7353B6}"/>
              </a:ext>
            </a:extLst>
          </p:cNvPr>
          <p:cNvSpPr>
            <a:spLocks noGrp="1"/>
          </p:cNvSpPr>
          <p:nvPr>
            <p:ph type="title"/>
          </p:nvPr>
        </p:nvSpPr>
        <p:spPr/>
        <p:txBody>
          <a:bodyPr/>
          <a:lstStyle/>
          <a:p>
            <a:r>
              <a:rPr lang="pl-PL" dirty="0" err="1"/>
              <a:t>Bibliography</a:t>
            </a:r>
            <a:endParaRPr lang="pl-PL" dirty="0"/>
          </a:p>
        </p:txBody>
      </p:sp>
      <p:sp>
        <p:nvSpPr>
          <p:cNvPr id="3" name="Symbol zastępczy zawartości 2">
            <a:extLst>
              <a:ext uri="{FF2B5EF4-FFF2-40B4-BE49-F238E27FC236}">
                <a16:creationId xmlns:a16="http://schemas.microsoft.com/office/drawing/2014/main" id="{2BC8512A-F1E1-4558-BB23-03C739C5D7B5}"/>
              </a:ext>
            </a:extLst>
          </p:cNvPr>
          <p:cNvSpPr>
            <a:spLocks noGrp="1"/>
          </p:cNvSpPr>
          <p:nvPr>
            <p:ph idx="1"/>
          </p:nvPr>
        </p:nvSpPr>
        <p:spPr/>
        <p:txBody>
          <a:bodyPr>
            <a:normAutofit fontScale="92500"/>
          </a:bodyPr>
          <a:lstStyle/>
          <a:p>
            <a:pPr marL="514350" indent="-514350">
              <a:buAutoNum type="arabicPeriod"/>
            </a:pPr>
            <a:r>
              <a:rPr lang="en-US" dirty="0"/>
              <a:t>Craig </a:t>
            </a:r>
            <a:r>
              <a:rPr lang="en-US" dirty="0" err="1"/>
              <a:t>Larman</a:t>
            </a:r>
            <a:r>
              <a:rPr lang="en-US" dirty="0"/>
              <a:t>, Applying UML and Patterns An Introduction to</a:t>
            </a:r>
            <a:r>
              <a:rPr lang="pl-PL" dirty="0"/>
              <a:t> </a:t>
            </a:r>
            <a:r>
              <a:rPr lang="en-US" dirty="0"/>
              <a:t>Object-Oriented Analysis and Design and the Unified Process,</a:t>
            </a:r>
            <a:r>
              <a:rPr lang="pl-PL" dirty="0"/>
              <a:t> </a:t>
            </a:r>
            <a:r>
              <a:rPr lang="pl-PL" dirty="0" err="1"/>
              <a:t>Prentice</a:t>
            </a:r>
            <a:r>
              <a:rPr lang="pl-PL" dirty="0"/>
              <a:t> Hall, 2002</a:t>
            </a:r>
          </a:p>
          <a:p>
            <a:pPr marL="514350" indent="-514350">
              <a:buAutoNum type="arabicPeriod"/>
            </a:pPr>
            <a:r>
              <a:rPr lang="en-US" dirty="0"/>
              <a:t>Rebecca </a:t>
            </a:r>
            <a:r>
              <a:rPr lang="en-US" dirty="0" err="1"/>
              <a:t>Wirfs</a:t>
            </a:r>
            <a:r>
              <a:rPr lang="en-US" dirty="0"/>
              <a:t>-Brock, Alan McKean, Object Design – Roles,</a:t>
            </a:r>
            <a:r>
              <a:rPr lang="pl-PL" dirty="0"/>
              <a:t> </a:t>
            </a:r>
            <a:r>
              <a:rPr lang="en-US" dirty="0"/>
              <a:t>Responsibilities and Collaborations, Addison Wesley, 2003</a:t>
            </a:r>
            <a:endParaRPr lang="pl-PL" dirty="0"/>
          </a:p>
          <a:p>
            <a:pPr marL="514350" indent="-514350">
              <a:buAutoNum type="arabicPeriod"/>
            </a:pPr>
            <a:r>
              <a:rPr lang="en-US" dirty="0"/>
              <a:t>Erich Gamma, Richard Helm, Ralph Johnson, John </a:t>
            </a:r>
            <a:r>
              <a:rPr lang="en-US" dirty="0" err="1"/>
              <a:t>Vlissides</a:t>
            </a:r>
            <a:r>
              <a:rPr lang="en-US" dirty="0"/>
              <a:t>, Design</a:t>
            </a:r>
            <a:r>
              <a:rPr lang="pl-PL" dirty="0"/>
              <a:t> </a:t>
            </a:r>
            <a:r>
              <a:rPr lang="en-US" dirty="0"/>
              <a:t>Patterns Elements of Reusable Object-Oriented Software, Addison</a:t>
            </a:r>
            <a:r>
              <a:rPr lang="pl-PL" dirty="0"/>
              <a:t> Wesley, 1995</a:t>
            </a:r>
          </a:p>
          <a:p>
            <a:pPr marL="514350" indent="-514350">
              <a:buAutoNum type="arabicPeriod"/>
            </a:pPr>
            <a:r>
              <a:rPr lang="en-US" dirty="0"/>
              <a:t>Richard C. Lee, William M. </a:t>
            </a:r>
            <a:r>
              <a:rPr lang="en-US" dirty="0" err="1"/>
              <a:t>Tepfenhart</a:t>
            </a:r>
            <a:r>
              <a:rPr lang="en-US" dirty="0"/>
              <a:t>, UML and C++ A practical</a:t>
            </a:r>
            <a:r>
              <a:rPr lang="pl-PL" dirty="0"/>
              <a:t> g</a:t>
            </a:r>
            <a:r>
              <a:rPr lang="en-US" dirty="0" err="1"/>
              <a:t>uide</a:t>
            </a:r>
            <a:r>
              <a:rPr lang="en-US" dirty="0"/>
              <a:t> to object-oriented development, Prentice Hall, 1997</a:t>
            </a:r>
            <a:endParaRPr lang="pl-PL" dirty="0"/>
          </a:p>
          <a:p>
            <a:pPr marL="514350" indent="-514350">
              <a:buAutoNum type="arabicPeriod"/>
            </a:pPr>
            <a:r>
              <a:rPr lang="en-US" dirty="0"/>
              <a:t>Bruce Eckel, Thinking in Java</a:t>
            </a:r>
            <a:endParaRPr lang="pl-PL" dirty="0"/>
          </a:p>
        </p:txBody>
      </p:sp>
    </p:spTree>
    <p:extLst>
      <p:ext uri="{BB962C8B-B14F-4D97-AF65-F5344CB8AC3E}">
        <p14:creationId xmlns:p14="http://schemas.microsoft.com/office/powerpoint/2010/main" val="282758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Symbol zastępczy zawartości 3">
            <a:extLst>
              <a:ext uri="{FF2B5EF4-FFF2-40B4-BE49-F238E27FC236}">
                <a16:creationId xmlns:a16="http://schemas.microsoft.com/office/drawing/2014/main" id="{6506706D-4DAF-478C-A487-C55B5305688C}"/>
              </a:ext>
            </a:extLst>
          </p:cNvPr>
          <p:cNvPicPr>
            <a:picLocks noGrp="1" noChangeAspect="1"/>
          </p:cNvPicPr>
          <p:nvPr>
            <p:ph idx="1"/>
          </p:nvPr>
        </p:nvPicPr>
        <p:blipFill>
          <a:blip r:embed="rId2"/>
          <a:stretch>
            <a:fillRect/>
          </a:stretch>
        </p:blipFill>
        <p:spPr>
          <a:xfrm>
            <a:off x="2478402" y="235504"/>
            <a:ext cx="7235195" cy="4359204"/>
          </a:xfrm>
          <a:prstGeom prst="rect">
            <a:avLst/>
          </a:prstGeom>
        </p:spPr>
      </p:pic>
      <p:sp>
        <p:nvSpPr>
          <p:cNvPr id="5" name="pole tekstowe 4">
            <a:extLst>
              <a:ext uri="{FF2B5EF4-FFF2-40B4-BE49-F238E27FC236}">
                <a16:creationId xmlns:a16="http://schemas.microsoft.com/office/drawing/2014/main" id="{4B447ECC-CDFE-4B50-965B-E163F9F098CE}"/>
              </a:ext>
            </a:extLst>
          </p:cNvPr>
          <p:cNvSpPr txBox="1"/>
          <p:nvPr/>
        </p:nvSpPr>
        <p:spPr>
          <a:xfrm>
            <a:off x="1223890" y="4909624"/>
            <a:ext cx="9791783" cy="923330"/>
          </a:xfrm>
          <a:prstGeom prst="rect">
            <a:avLst/>
          </a:prstGeom>
          <a:noFill/>
        </p:spPr>
        <p:txBody>
          <a:bodyPr wrap="none" rtlCol="0">
            <a:spAutoFit/>
          </a:bodyPr>
          <a:lstStyle/>
          <a:p>
            <a:pPr algn="ctr"/>
            <a:r>
              <a:rPr lang="pl-PL" dirty="0"/>
              <a:t>I </a:t>
            </a:r>
            <a:r>
              <a:rPr lang="pl-PL" dirty="0" err="1"/>
              <a:t>don’t</a:t>
            </a:r>
            <a:r>
              <a:rPr lang="pl-PL" dirty="0"/>
              <a:t> </a:t>
            </a:r>
            <a:r>
              <a:rPr lang="pl-PL" dirty="0" err="1"/>
              <a:t>know</a:t>
            </a:r>
            <a:r>
              <a:rPr lang="pl-PL" dirty="0"/>
              <a:t> </a:t>
            </a:r>
            <a:r>
              <a:rPr lang="pl-PL" dirty="0" err="1"/>
              <a:t>if</a:t>
            </a:r>
            <a:r>
              <a:rPr lang="pl-PL" dirty="0"/>
              <a:t> </a:t>
            </a:r>
            <a:r>
              <a:rPr lang="pl-PL" dirty="0" err="1"/>
              <a:t>you</a:t>
            </a:r>
            <a:r>
              <a:rPr lang="pl-PL" dirty="0"/>
              <a:t> </a:t>
            </a:r>
            <a:r>
              <a:rPr lang="pl-PL" dirty="0" err="1"/>
              <a:t>hear</a:t>
            </a:r>
            <a:r>
              <a:rPr lang="pl-PL" dirty="0"/>
              <a:t> </a:t>
            </a:r>
            <a:r>
              <a:rPr lang="pl-PL" dirty="0" err="1"/>
              <a:t>about</a:t>
            </a:r>
            <a:r>
              <a:rPr lang="pl-PL" dirty="0"/>
              <a:t> the </a:t>
            </a:r>
            <a:r>
              <a:rPr lang="pl-PL" dirty="0" err="1"/>
              <a:t>technique</a:t>
            </a:r>
            <a:r>
              <a:rPr lang="pl-PL" dirty="0"/>
              <a:t> </a:t>
            </a:r>
            <a:r>
              <a:rPr lang="pl-PL" dirty="0" err="1"/>
              <a:t>called</a:t>
            </a:r>
            <a:r>
              <a:rPr lang="pl-PL" dirty="0"/>
              <a:t> </a:t>
            </a:r>
            <a:r>
              <a:rPr lang="pl-PL" dirty="0" err="1"/>
              <a:t>object-oriented</a:t>
            </a:r>
            <a:r>
              <a:rPr lang="pl-PL" dirty="0"/>
              <a:t> </a:t>
            </a:r>
            <a:r>
              <a:rPr lang="pl-PL" dirty="0" err="1"/>
              <a:t>programming</a:t>
            </a:r>
            <a:r>
              <a:rPr lang="pl-PL" dirty="0"/>
              <a:t>. </a:t>
            </a:r>
          </a:p>
          <a:p>
            <a:endParaRPr lang="pl-PL" dirty="0"/>
          </a:p>
          <a:p>
            <a:pPr algn="ctr"/>
            <a:r>
              <a:rPr lang="pl-PL" dirty="0" err="1"/>
              <a:t>Basicly</a:t>
            </a:r>
            <a:r>
              <a:rPr lang="pl-PL" dirty="0"/>
              <a:t> </a:t>
            </a:r>
            <a:r>
              <a:rPr lang="pl-PL" dirty="0" err="1"/>
              <a:t>it</a:t>
            </a:r>
            <a:r>
              <a:rPr lang="pl-PL" dirty="0"/>
              <a:t> </a:t>
            </a:r>
            <a:r>
              <a:rPr lang="pl-PL" dirty="0" err="1"/>
              <a:t>is</a:t>
            </a:r>
            <a:r>
              <a:rPr lang="pl-PL" dirty="0"/>
              <a:t> </a:t>
            </a:r>
            <a:r>
              <a:rPr lang="pl-PL" dirty="0" err="1"/>
              <a:t>about</a:t>
            </a:r>
            <a:r>
              <a:rPr lang="pl-PL" dirty="0"/>
              <a:t> </a:t>
            </a:r>
            <a:r>
              <a:rPr lang="pl-PL" dirty="0" err="1"/>
              <a:t>that</a:t>
            </a:r>
            <a:r>
              <a:rPr lang="pl-PL" dirty="0"/>
              <a:t> </a:t>
            </a:r>
            <a:r>
              <a:rPr lang="pl-PL" dirty="0" err="1"/>
              <a:t>there</a:t>
            </a:r>
            <a:r>
              <a:rPr lang="pl-PL" dirty="0"/>
              <a:t> </a:t>
            </a:r>
            <a:r>
              <a:rPr lang="pl-PL" dirty="0" err="1"/>
              <a:t>are</a:t>
            </a:r>
            <a:r>
              <a:rPr lang="pl-PL" dirty="0"/>
              <a:t> </a:t>
            </a:r>
            <a:r>
              <a:rPr lang="pl-PL" dirty="0" err="1"/>
              <a:t>some</a:t>
            </a:r>
            <a:r>
              <a:rPr lang="pl-PL" dirty="0"/>
              <a:t> </a:t>
            </a:r>
            <a:r>
              <a:rPr lang="pl-PL" dirty="0" err="1"/>
              <a:t>objects</a:t>
            </a:r>
            <a:r>
              <a:rPr lang="pl-PL" dirty="0"/>
              <a:t> </a:t>
            </a:r>
            <a:r>
              <a:rPr lang="en-US" dirty="0"/>
              <a:t>around us</a:t>
            </a:r>
            <a:r>
              <a:rPr lang="pl-PL" dirty="0"/>
              <a:t> </a:t>
            </a:r>
            <a:r>
              <a:rPr lang="pl-PL" dirty="0" err="1"/>
              <a:t>that</a:t>
            </a:r>
            <a:r>
              <a:rPr lang="en-US" dirty="0"/>
              <a:t> affect our brains so that we are enslaved</a:t>
            </a:r>
            <a:r>
              <a:rPr lang="pl-PL" dirty="0"/>
              <a:t>.</a:t>
            </a:r>
          </a:p>
        </p:txBody>
      </p:sp>
    </p:spTree>
    <p:extLst>
      <p:ext uri="{BB962C8B-B14F-4D97-AF65-F5344CB8AC3E}">
        <p14:creationId xmlns:p14="http://schemas.microsoft.com/office/powerpoint/2010/main" val="268442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83E67B-6472-417F-9884-33A44E67FE56}"/>
              </a:ext>
            </a:extLst>
          </p:cNvPr>
          <p:cNvSpPr>
            <a:spLocks noGrp="1"/>
          </p:cNvSpPr>
          <p:nvPr>
            <p:ph type="title"/>
          </p:nvPr>
        </p:nvSpPr>
        <p:spPr/>
        <p:txBody>
          <a:bodyPr/>
          <a:lstStyle/>
          <a:p>
            <a:r>
              <a:rPr lang="pl-PL" dirty="0" err="1"/>
              <a:t>Introduction</a:t>
            </a:r>
            <a:endParaRPr lang="pl-PL" dirty="0"/>
          </a:p>
        </p:txBody>
      </p:sp>
      <p:sp>
        <p:nvSpPr>
          <p:cNvPr id="3" name="Symbol zastępczy zawartości 2">
            <a:extLst>
              <a:ext uri="{FF2B5EF4-FFF2-40B4-BE49-F238E27FC236}">
                <a16:creationId xmlns:a16="http://schemas.microsoft.com/office/drawing/2014/main" id="{E03F8FE0-096D-4708-B8AD-7F21C3F9DF4F}"/>
              </a:ext>
            </a:extLst>
          </p:cNvPr>
          <p:cNvSpPr>
            <a:spLocks noGrp="1"/>
          </p:cNvSpPr>
          <p:nvPr>
            <p:ph idx="1"/>
          </p:nvPr>
        </p:nvSpPr>
        <p:spPr/>
        <p:txBody>
          <a:bodyPr>
            <a:normAutofit/>
          </a:bodyPr>
          <a:lstStyle/>
          <a:p>
            <a:r>
              <a:rPr lang="pl-PL" dirty="0" err="1"/>
              <a:t>Goal</a:t>
            </a:r>
            <a:r>
              <a:rPr lang="en-US" dirty="0"/>
              <a:t> </a:t>
            </a:r>
            <a:r>
              <a:rPr lang="pl-PL" dirty="0"/>
              <a:t>for</a:t>
            </a:r>
            <a:r>
              <a:rPr lang="en-US" dirty="0"/>
              <a:t> the lecture:</a:t>
            </a:r>
            <a:endParaRPr lang="pl-PL" dirty="0"/>
          </a:p>
          <a:p>
            <a:pPr marL="0" indent="0">
              <a:buNone/>
            </a:pPr>
            <a:r>
              <a:rPr lang="pl-PL" dirty="0"/>
              <a:t>	</a:t>
            </a:r>
            <a:r>
              <a:rPr lang="en-US" dirty="0"/>
              <a:t>- Introduction to object-oriented </a:t>
            </a:r>
            <a:r>
              <a:rPr lang="pl-PL" dirty="0" err="1"/>
              <a:t>programming</a:t>
            </a:r>
            <a:r>
              <a:rPr lang="en-US" dirty="0"/>
              <a:t>,</a:t>
            </a:r>
            <a:br>
              <a:rPr lang="pl-PL" dirty="0"/>
            </a:br>
            <a:r>
              <a:rPr lang="pl-PL" dirty="0"/>
              <a:t>	</a:t>
            </a:r>
            <a:r>
              <a:rPr lang="en-US" dirty="0"/>
              <a:t>- Introduction to the use of patterns.</a:t>
            </a:r>
            <a:br>
              <a:rPr lang="pl-PL" dirty="0"/>
            </a:br>
            <a:r>
              <a:rPr lang="pl-PL" dirty="0"/>
              <a:t>	-</a:t>
            </a:r>
            <a:r>
              <a:rPr lang="en-US" dirty="0"/>
              <a:t> Introduction to UML (Unified Modelling Language),</a:t>
            </a:r>
            <a:br>
              <a:rPr lang="pl-PL" dirty="0"/>
            </a:br>
            <a:r>
              <a:rPr lang="pl-PL" dirty="0"/>
              <a:t>	</a:t>
            </a:r>
            <a:r>
              <a:rPr lang="en-US" dirty="0"/>
              <a:t>- Skills acquired during the classes will allow to create</a:t>
            </a:r>
            <a:r>
              <a:rPr lang="pl-PL" dirty="0"/>
              <a:t> </a:t>
            </a:r>
            <a:r>
              <a:rPr lang="pl-PL" dirty="0" err="1"/>
              <a:t>simple</a:t>
            </a:r>
            <a:r>
              <a:rPr lang="en-US" dirty="0"/>
              <a:t> </a:t>
            </a:r>
            <a:r>
              <a:rPr lang="pl-PL" dirty="0"/>
              <a:t>	</a:t>
            </a:r>
            <a:r>
              <a:rPr lang="en-US" dirty="0"/>
              <a:t>object-oriented software </a:t>
            </a:r>
            <a:endParaRPr lang="pl-PL" dirty="0"/>
          </a:p>
          <a:p>
            <a:r>
              <a:rPr lang="en-US" dirty="0"/>
              <a:t>Prerequisites for a lecture listener:</a:t>
            </a:r>
            <a:endParaRPr lang="pl-PL" dirty="0"/>
          </a:p>
          <a:p>
            <a:pPr marL="0" indent="0">
              <a:buNone/>
            </a:pPr>
            <a:r>
              <a:rPr lang="pl-PL" dirty="0"/>
              <a:t>	</a:t>
            </a:r>
            <a:r>
              <a:rPr lang="en-US" dirty="0"/>
              <a:t>- Knowledge of </a:t>
            </a:r>
            <a:r>
              <a:rPr lang="pl-PL" dirty="0" err="1"/>
              <a:t>some</a:t>
            </a:r>
            <a:r>
              <a:rPr lang="pl-PL" dirty="0"/>
              <a:t> </a:t>
            </a:r>
            <a:r>
              <a:rPr lang="en-US" dirty="0"/>
              <a:t>object-oriented programming languages </a:t>
            </a:r>
            <a:r>
              <a:rPr lang="pl-PL" dirty="0"/>
              <a:t>	</a:t>
            </a:r>
            <a:r>
              <a:rPr lang="en-US" dirty="0"/>
              <a:t>(C++, </a:t>
            </a:r>
            <a:r>
              <a:rPr lang="pl-PL" dirty="0"/>
              <a:t>	</a:t>
            </a:r>
            <a:r>
              <a:rPr lang="en-US" dirty="0"/>
              <a:t>Java, C#) and experience in programming in </a:t>
            </a:r>
            <a:r>
              <a:rPr lang="pl-PL" dirty="0"/>
              <a:t>one</a:t>
            </a:r>
            <a:r>
              <a:rPr lang="en-US" dirty="0"/>
              <a:t> </a:t>
            </a:r>
            <a:r>
              <a:rPr lang="en-US" dirty="0" err="1"/>
              <a:t>languag</a:t>
            </a:r>
            <a:r>
              <a:rPr lang="pl-PL" dirty="0"/>
              <a:t>e</a:t>
            </a:r>
            <a:r>
              <a:rPr lang="en-US" dirty="0"/>
              <a:t>,</a:t>
            </a:r>
            <a:br>
              <a:rPr lang="pl-PL" dirty="0"/>
            </a:br>
            <a:r>
              <a:rPr lang="pl-PL" dirty="0"/>
              <a:t>	</a:t>
            </a:r>
          </a:p>
        </p:txBody>
      </p:sp>
    </p:spTree>
    <p:extLst>
      <p:ext uri="{BB962C8B-B14F-4D97-AF65-F5344CB8AC3E}">
        <p14:creationId xmlns:p14="http://schemas.microsoft.com/office/powerpoint/2010/main" val="429340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2151F-9D86-4908-BB4E-1ABF8F990566}"/>
              </a:ext>
            </a:extLst>
          </p:cNvPr>
          <p:cNvSpPr>
            <a:spLocks noGrp="1"/>
          </p:cNvSpPr>
          <p:nvPr>
            <p:ph type="title"/>
          </p:nvPr>
        </p:nvSpPr>
        <p:spPr/>
        <p:txBody>
          <a:bodyPr>
            <a:normAutofit/>
          </a:bodyPr>
          <a:lstStyle/>
          <a:p>
            <a:r>
              <a:rPr lang="pl-PL" sz="4000" dirty="0" err="1"/>
              <a:t>Why</a:t>
            </a:r>
            <a:r>
              <a:rPr lang="pl-PL" sz="4000" dirty="0"/>
              <a:t> </a:t>
            </a:r>
            <a:r>
              <a:rPr lang="pl-PL" sz="4000" dirty="0" err="1"/>
              <a:t>object-oriented</a:t>
            </a:r>
            <a:r>
              <a:rPr lang="pl-PL" sz="4000" dirty="0"/>
              <a:t> </a:t>
            </a:r>
            <a:r>
              <a:rPr lang="pl-PL" sz="4000" dirty="0" err="1"/>
              <a:t>programming</a:t>
            </a:r>
            <a:r>
              <a:rPr lang="pl-PL" sz="4000" dirty="0"/>
              <a:t> </a:t>
            </a:r>
            <a:r>
              <a:rPr lang="pl-PL" sz="4000" dirty="0" err="1"/>
              <a:t>is</a:t>
            </a:r>
            <a:r>
              <a:rPr lang="pl-PL" sz="4000" dirty="0"/>
              <a:t> not </a:t>
            </a:r>
            <a:r>
              <a:rPr lang="pl-PL" sz="4000" dirty="0" err="1"/>
              <a:t>easy</a:t>
            </a:r>
            <a:r>
              <a:rPr lang="pl-PL" sz="4000" dirty="0"/>
              <a:t>?</a:t>
            </a:r>
          </a:p>
        </p:txBody>
      </p:sp>
      <p:sp>
        <p:nvSpPr>
          <p:cNvPr id="3" name="Symbol zastępczy zawartości 2">
            <a:extLst>
              <a:ext uri="{FF2B5EF4-FFF2-40B4-BE49-F238E27FC236}">
                <a16:creationId xmlns:a16="http://schemas.microsoft.com/office/drawing/2014/main" id="{40726DB1-8476-4E64-A3BA-B2388F76F4D0}"/>
              </a:ext>
            </a:extLst>
          </p:cNvPr>
          <p:cNvSpPr>
            <a:spLocks noGrp="1"/>
          </p:cNvSpPr>
          <p:nvPr>
            <p:ph idx="1"/>
          </p:nvPr>
        </p:nvSpPr>
        <p:spPr/>
        <p:txBody>
          <a:bodyPr>
            <a:normAutofit/>
          </a:bodyPr>
          <a:lstStyle/>
          <a:p>
            <a:r>
              <a:rPr lang="en-US" dirty="0"/>
              <a:t>Knowledge of syntax is not sufficient to effectively</a:t>
            </a:r>
            <a:r>
              <a:rPr lang="pl-PL" dirty="0"/>
              <a:t> </a:t>
            </a:r>
            <a:r>
              <a:rPr lang="en-US" dirty="0"/>
              <a:t>program using object-oriented languages</a:t>
            </a:r>
            <a:r>
              <a:rPr lang="pl-PL" dirty="0"/>
              <a:t> </a:t>
            </a:r>
            <a:r>
              <a:rPr lang="en-US" dirty="0"/>
              <a:t>(C++, Java, C#) - "Having a hammer does not make us immediately</a:t>
            </a:r>
            <a:r>
              <a:rPr lang="pl-PL" dirty="0"/>
              <a:t> </a:t>
            </a:r>
            <a:r>
              <a:rPr lang="en-US" dirty="0"/>
              <a:t>architect</a:t>
            </a:r>
            <a:r>
              <a:rPr lang="pl-PL" dirty="0"/>
              <a:t>”</a:t>
            </a:r>
            <a:r>
              <a:rPr lang="en-US" dirty="0"/>
              <a:t>.</a:t>
            </a:r>
            <a:endParaRPr lang="pl-PL" dirty="0"/>
          </a:p>
          <a:p>
            <a:r>
              <a:rPr lang="en-US" dirty="0"/>
              <a:t>Programming in these languages becomes effective </a:t>
            </a:r>
            <a:r>
              <a:rPr lang="pl-PL" dirty="0"/>
              <a:t>in </a:t>
            </a:r>
            <a:r>
              <a:rPr lang="pl-PL" dirty="0" err="1"/>
              <a:t>case</a:t>
            </a:r>
            <a:r>
              <a:rPr lang="pl-PL" dirty="0"/>
              <a:t> of </a:t>
            </a:r>
            <a:r>
              <a:rPr lang="en-US" dirty="0"/>
              <a:t>correct "object-oriented thinking". Therefore it is necessary before</a:t>
            </a:r>
            <a:r>
              <a:rPr lang="pl-PL" dirty="0"/>
              <a:t> </a:t>
            </a:r>
            <a:r>
              <a:rPr lang="en-US" dirty="0"/>
              <a:t>starting the programming, carrying out an analysis </a:t>
            </a:r>
            <a:r>
              <a:rPr lang="pl-PL" dirty="0"/>
              <a:t>(</a:t>
            </a:r>
            <a:r>
              <a:rPr lang="en-US" dirty="0"/>
              <a:t>object-oriented </a:t>
            </a:r>
            <a:r>
              <a:rPr lang="pl-PL" dirty="0"/>
              <a:t>a</a:t>
            </a:r>
            <a:r>
              <a:rPr lang="en-US" dirty="0" err="1"/>
              <a:t>nalysis</a:t>
            </a:r>
            <a:r>
              <a:rPr lang="en-US" dirty="0"/>
              <a:t> and design</a:t>
            </a:r>
            <a:r>
              <a:rPr lang="pl-PL" dirty="0"/>
              <a:t>: </a:t>
            </a:r>
            <a:r>
              <a:rPr lang="en-US" dirty="0"/>
              <a:t>OOA/D).</a:t>
            </a:r>
            <a:endParaRPr lang="pl-PL" dirty="0"/>
          </a:p>
          <a:p>
            <a:r>
              <a:rPr lang="en-US" dirty="0"/>
              <a:t>Critical and basic skills of an OOA/D is the ability to</a:t>
            </a:r>
            <a:r>
              <a:rPr lang="pl-PL" dirty="0"/>
              <a:t> </a:t>
            </a:r>
            <a:r>
              <a:rPr lang="pl-PL" dirty="0" err="1"/>
              <a:t>cor</a:t>
            </a:r>
            <a:r>
              <a:rPr lang="en-US" dirty="0" err="1"/>
              <a:t>respon</a:t>
            </a:r>
            <a:r>
              <a:rPr lang="pl-PL" dirty="0"/>
              <a:t>d </a:t>
            </a:r>
            <a:r>
              <a:rPr lang="en-US" dirty="0"/>
              <a:t>to individual </a:t>
            </a:r>
            <a:r>
              <a:rPr lang="en-US" dirty="0" err="1"/>
              <a:t>responsability</a:t>
            </a:r>
            <a:r>
              <a:rPr lang="en-US" dirty="0"/>
              <a:t>, deciding how the </a:t>
            </a:r>
            <a:r>
              <a:rPr lang="en-US" dirty="0" err="1"/>
              <a:t>responsability</a:t>
            </a:r>
            <a:r>
              <a:rPr lang="pl-PL" dirty="0"/>
              <a:t> </a:t>
            </a:r>
            <a:r>
              <a:rPr lang="en-US" dirty="0"/>
              <a:t>should interact with each other, defining what </a:t>
            </a:r>
            <a:r>
              <a:rPr lang="pl-PL" dirty="0" err="1"/>
              <a:t>should</a:t>
            </a:r>
            <a:r>
              <a:rPr lang="pl-PL" dirty="0"/>
              <a:t> do</a:t>
            </a:r>
            <a:r>
              <a:rPr lang="en-US" dirty="0"/>
              <a:t> what</a:t>
            </a:r>
            <a:r>
              <a:rPr lang="pl-PL" dirty="0"/>
              <a:t>.</a:t>
            </a:r>
          </a:p>
          <a:p>
            <a:endParaRPr lang="pl-PL" dirty="0"/>
          </a:p>
        </p:txBody>
      </p:sp>
    </p:spTree>
    <p:extLst>
      <p:ext uri="{BB962C8B-B14F-4D97-AF65-F5344CB8AC3E}">
        <p14:creationId xmlns:p14="http://schemas.microsoft.com/office/powerpoint/2010/main" val="414118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80F74-3DF6-4192-BF97-474FA03A3AD0}"/>
              </a:ext>
            </a:extLst>
          </p:cNvPr>
          <p:cNvSpPr>
            <a:spLocks noGrp="1"/>
          </p:cNvSpPr>
          <p:nvPr>
            <p:ph type="title"/>
          </p:nvPr>
        </p:nvSpPr>
        <p:spPr/>
        <p:txBody>
          <a:bodyPr/>
          <a:lstStyle/>
          <a:p>
            <a:r>
              <a:rPr lang="pl-PL" dirty="0" err="1"/>
              <a:t>Why</a:t>
            </a:r>
            <a:r>
              <a:rPr lang="pl-PL" dirty="0"/>
              <a:t> </a:t>
            </a:r>
            <a:r>
              <a:rPr lang="pl-PL" dirty="0" err="1"/>
              <a:t>object-oriented</a:t>
            </a:r>
            <a:r>
              <a:rPr lang="pl-PL" dirty="0"/>
              <a:t> </a:t>
            </a:r>
            <a:r>
              <a:rPr lang="pl-PL" dirty="0" err="1"/>
              <a:t>programming</a:t>
            </a:r>
            <a:r>
              <a:rPr lang="pl-PL" dirty="0"/>
              <a:t>?</a:t>
            </a:r>
          </a:p>
        </p:txBody>
      </p:sp>
      <p:sp>
        <p:nvSpPr>
          <p:cNvPr id="3" name="Symbol zastępczy zawartości 2">
            <a:extLst>
              <a:ext uri="{FF2B5EF4-FFF2-40B4-BE49-F238E27FC236}">
                <a16:creationId xmlns:a16="http://schemas.microsoft.com/office/drawing/2014/main" id="{659F350F-0C94-4A6E-A507-133CE6A6D939}"/>
              </a:ext>
            </a:extLst>
          </p:cNvPr>
          <p:cNvSpPr>
            <a:spLocks noGrp="1"/>
          </p:cNvSpPr>
          <p:nvPr>
            <p:ph idx="1"/>
          </p:nvPr>
        </p:nvSpPr>
        <p:spPr/>
        <p:txBody>
          <a:bodyPr/>
          <a:lstStyle/>
          <a:p>
            <a:r>
              <a:rPr lang="pl-PL" dirty="0"/>
              <a:t>Real World </a:t>
            </a:r>
            <a:r>
              <a:rPr lang="en-US" dirty="0"/>
              <a:t>Modelling</a:t>
            </a:r>
            <a:r>
              <a:rPr lang="pl-PL" dirty="0"/>
              <a:t>:</a:t>
            </a:r>
            <a:endParaRPr lang="en-US" dirty="0"/>
          </a:p>
          <a:p>
            <a:pPr marL="0" indent="0">
              <a:buNone/>
            </a:pPr>
            <a:r>
              <a:rPr lang="en-US" dirty="0"/>
              <a:t>Object-oriented programming </a:t>
            </a:r>
            <a:r>
              <a:rPr lang="pl-PL" dirty="0" err="1"/>
              <a:t>means</a:t>
            </a:r>
            <a:r>
              <a:rPr lang="en-US" dirty="0"/>
              <a:t> building in the program</a:t>
            </a:r>
            <a:r>
              <a:rPr lang="pl-PL" dirty="0"/>
              <a:t> </a:t>
            </a:r>
            <a:r>
              <a:rPr lang="en-US" dirty="0"/>
              <a:t>models of objects from the real world. The programmer's work consists of</a:t>
            </a:r>
            <a:r>
              <a:rPr lang="pl-PL" dirty="0"/>
              <a:t> </a:t>
            </a:r>
            <a:r>
              <a:rPr lang="en-US" dirty="0"/>
              <a:t>the </a:t>
            </a:r>
            <a:r>
              <a:rPr lang="en-US" dirty="0" err="1"/>
              <a:t>revitalisation</a:t>
            </a:r>
            <a:r>
              <a:rPr lang="en-US" dirty="0"/>
              <a:t> of these objects and making them to start cooperate with each other.</a:t>
            </a:r>
            <a:endParaRPr lang="pl-PL" dirty="0"/>
          </a:p>
        </p:txBody>
      </p:sp>
    </p:spTree>
    <p:extLst>
      <p:ext uri="{BB962C8B-B14F-4D97-AF65-F5344CB8AC3E}">
        <p14:creationId xmlns:p14="http://schemas.microsoft.com/office/powerpoint/2010/main" val="360949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80F74-3DF6-4192-BF97-474FA03A3AD0}"/>
              </a:ext>
            </a:extLst>
          </p:cNvPr>
          <p:cNvSpPr>
            <a:spLocks noGrp="1"/>
          </p:cNvSpPr>
          <p:nvPr>
            <p:ph type="title"/>
          </p:nvPr>
        </p:nvSpPr>
        <p:spPr/>
        <p:txBody>
          <a:bodyPr/>
          <a:lstStyle/>
          <a:p>
            <a:r>
              <a:rPr lang="pl-PL" dirty="0" err="1"/>
              <a:t>Why</a:t>
            </a:r>
            <a:r>
              <a:rPr lang="pl-PL" dirty="0"/>
              <a:t> </a:t>
            </a:r>
            <a:r>
              <a:rPr lang="pl-PL" dirty="0" err="1"/>
              <a:t>object-oriented</a:t>
            </a:r>
            <a:r>
              <a:rPr lang="pl-PL" dirty="0"/>
              <a:t> </a:t>
            </a:r>
            <a:r>
              <a:rPr lang="pl-PL" dirty="0" err="1"/>
              <a:t>programming</a:t>
            </a:r>
            <a:r>
              <a:rPr lang="pl-PL" dirty="0"/>
              <a:t>?</a:t>
            </a:r>
          </a:p>
        </p:txBody>
      </p:sp>
      <p:sp>
        <p:nvSpPr>
          <p:cNvPr id="3" name="Symbol zastępczy zawartości 2">
            <a:extLst>
              <a:ext uri="{FF2B5EF4-FFF2-40B4-BE49-F238E27FC236}">
                <a16:creationId xmlns:a16="http://schemas.microsoft.com/office/drawing/2014/main" id="{659F350F-0C94-4A6E-A507-133CE6A6D939}"/>
              </a:ext>
            </a:extLst>
          </p:cNvPr>
          <p:cNvSpPr>
            <a:spLocks noGrp="1"/>
          </p:cNvSpPr>
          <p:nvPr>
            <p:ph idx="1"/>
          </p:nvPr>
        </p:nvSpPr>
        <p:spPr/>
        <p:txBody>
          <a:bodyPr/>
          <a:lstStyle/>
          <a:p>
            <a:r>
              <a:rPr lang="pl-PL" dirty="0" err="1"/>
              <a:t>Code</a:t>
            </a:r>
            <a:r>
              <a:rPr lang="pl-PL" dirty="0"/>
              <a:t> </a:t>
            </a:r>
            <a:r>
              <a:rPr lang="pl-PL" dirty="0" err="1"/>
              <a:t>reusablity</a:t>
            </a:r>
            <a:r>
              <a:rPr lang="pl-PL" dirty="0"/>
              <a:t>:</a:t>
            </a:r>
          </a:p>
          <a:p>
            <a:pPr marL="0" indent="0">
              <a:buNone/>
            </a:pPr>
            <a:r>
              <a:rPr lang="en-US" dirty="0"/>
              <a:t>Once </a:t>
            </a:r>
            <a:r>
              <a:rPr lang="pl-PL" dirty="0" err="1"/>
              <a:t>written</a:t>
            </a:r>
            <a:r>
              <a:rPr lang="pl-PL" dirty="0"/>
              <a:t> and </a:t>
            </a:r>
            <a:r>
              <a:rPr lang="pl-PL" dirty="0" err="1"/>
              <a:t>saved</a:t>
            </a:r>
            <a:r>
              <a:rPr lang="en-US" dirty="0"/>
              <a:t>, the code can be used several times. The following is implemented</a:t>
            </a:r>
            <a:r>
              <a:rPr lang="pl-PL" dirty="0"/>
              <a:t> </a:t>
            </a:r>
            <a:r>
              <a:rPr lang="en-US" dirty="0"/>
              <a:t>it is thanks to inheritance (methods from the superclass are available in classes</a:t>
            </a:r>
            <a:r>
              <a:rPr lang="pl-PL" dirty="0"/>
              <a:t> </a:t>
            </a:r>
            <a:r>
              <a:rPr lang="en-US" dirty="0"/>
              <a:t>derivatives).</a:t>
            </a:r>
          </a:p>
        </p:txBody>
      </p:sp>
    </p:spTree>
    <p:extLst>
      <p:ext uri="{BB962C8B-B14F-4D97-AF65-F5344CB8AC3E}">
        <p14:creationId xmlns:p14="http://schemas.microsoft.com/office/powerpoint/2010/main" val="206080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80F74-3DF6-4192-BF97-474FA03A3AD0}"/>
              </a:ext>
            </a:extLst>
          </p:cNvPr>
          <p:cNvSpPr>
            <a:spLocks noGrp="1"/>
          </p:cNvSpPr>
          <p:nvPr>
            <p:ph type="title"/>
          </p:nvPr>
        </p:nvSpPr>
        <p:spPr/>
        <p:txBody>
          <a:bodyPr/>
          <a:lstStyle/>
          <a:p>
            <a:r>
              <a:rPr lang="pl-PL" dirty="0" err="1"/>
              <a:t>Why</a:t>
            </a:r>
            <a:r>
              <a:rPr lang="pl-PL" dirty="0"/>
              <a:t> </a:t>
            </a:r>
            <a:r>
              <a:rPr lang="pl-PL" dirty="0" err="1"/>
              <a:t>object-oriented</a:t>
            </a:r>
            <a:r>
              <a:rPr lang="pl-PL" dirty="0"/>
              <a:t> </a:t>
            </a:r>
            <a:r>
              <a:rPr lang="pl-PL" dirty="0" err="1"/>
              <a:t>programming</a:t>
            </a:r>
            <a:r>
              <a:rPr lang="pl-PL" dirty="0"/>
              <a:t>?</a:t>
            </a:r>
          </a:p>
        </p:txBody>
      </p:sp>
      <p:sp>
        <p:nvSpPr>
          <p:cNvPr id="3" name="Symbol zastępczy zawartości 2">
            <a:extLst>
              <a:ext uri="{FF2B5EF4-FFF2-40B4-BE49-F238E27FC236}">
                <a16:creationId xmlns:a16="http://schemas.microsoft.com/office/drawing/2014/main" id="{659F350F-0C94-4A6E-A507-133CE6A6D939}"/>
              </a:ext>
            </a:extLst>
          </p:cNvPr>
          <p:cNvSpPr>
            <a:spLocks noGrp="1"/>
          </p:cNvSpPr>
          <p:nvPr>
            <p:ph idx="1"/>
          </p:nvPr>
        </p:nvSpPr>
        <p:spPr/>
        <p:txBody>
          <a:bodyPr/>
          <a:lstStyle/>
          <a:p>
            <a:r>
              <a:rPr lang="pl-PL" dirty="0" err="1"/>
              <a:t>Extensibility</a:t>
            </a:r>
            <a:r>
              <a:rPr lang="pl-PL" dirty="0"/>
              <a:t>:</a:t>
            </a:r>
          </a:p>
          <a:p>
            <a:pPr marL="0" indent="0">
              <a:buNone/>
            </a:pPr>
            <a:r>
              <a:rPr lang="en-US" dirty="0"/>
              <a:t>Thanks to polymorphism, </a:t>
            </a:r>
            <a:r>
              <a:rPr lang="pl-PL" dirty="0" err="1"/>
              <a:t>implementation</a:t>
            </a:r>
            <a:r>
              <a:rPr lang="pl-PL" dirty="0"/>
              <a:t> </a:t>
            </a:r>
            <a:r>
              <a:rPr lang="en-US" dirty="0"/>
              <a:t>of new classes does not require</a:t>
            </a:r>
            <a:r>
              <a:rPr lang="pl-PL" dirty="0"/>
              <a:t> to </a:t>
            </a:r>
            <a:r>
              <a:rPr lang="en-US" dirty="0"/>
              <a:t>modify parts of the code already </a:t>
            </a:r>
            <a:r>
              <a:rPr lang="pl-PL" dirty="0" err="1"/>
              <a:t>done</a:t>
            </a:r>
            <a:r>
              <a:rPr lang="en-US" dirty="0"/>
              <a:t>. Polymorphic methods</a:t>
            </a:r>
            <a:r>
              <a:rPr lang="pl-PL" dirty="0"/>
              <a:t> </a:t>
            </a:r>
            <a:r>
              <a:rPr lang="en-US" dirty="0"/>
              <a:t>are responsible for carrying out activities related to </a:t>
            </a:r>
            <a:r>
              <a:rPr lang="pl-PL" dirty="0"/>
              <a:t>a </a:t>
            </a:r>
            <a:r>
              <a:rPr lang="pl-PL" dirty="0" err="1"/>
              <a:t>given</a:t>
            </a:r>
            <a:r>
              <a:rPr lang="pl-PL" dirty="0"/>
              <a:t> </a:t>
            </a:r>
            <a:r>
              <a:rPr lang="en-US" dirty="0"/>
              <a:t> class. If new classes are introduced, appropriate polymorphic methods will be introduced.</a:t>
            </a:r>
          </a:p>
        </p:txBody>
      </p:sp>
    </p:spTree>
    <p:extLst>
      <p:ext uri="{BB962C8B-B14F-4D97-AF65-F5344CB8AC3E}">
        <p14:creationId xmlns:p14="http://schemas.microsoft.com/office/powerpoint/2010/main" val="86461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80F74-3DF6-4192-BF97-474FA03A3AD0}"/>
              </a:ext>
            </a:extLst>
          </p:cNvPr>
          <p:cNvSpPr>
            <a:spLocks noGrp="1"/>
          </p:cNvSpPr>
          <p:nvPr>
            <p:ph type="title"/>
          </p:nvPr>
        </p:nvSpPr>
        <p:spPr/>
        <p:txBody>
          <a:bodyPr/>
          <a:lstStyle/>
          <a:p>
            <a:r>
              <a:rPr lang="pl-PL" dirty="0" err="1"/>
              <a:t>Why</a:t>
            </a:r>
            <a:r>
              <a:rPr lang="pl-PL" dirty="0"/>
              <a:t> </a:t>
            </a:r>
            <a:r>
              <a:rPr lang="pl-PL" dirty="0" err="1"/>
              <a:t>object-oriented</a:t>
            </a:r>
            <a:r>
              <a:rPr lang="pl-PL" dirty="0"/>
              <a:t> </a:t>
            </a:r>
            <a:r>
              <a:rPr lang="pl-PL" dirty="0" err="1"/>
              <a:t>programming</a:t>
            </a:r>
            <a:r>
              <a:rPr lang="pl-PL" dirty="0"/>
              <a:t>?</a:t>
            </a:r>
          </a:p>
        </p:txBody>
      </p:sp>
      <p:sp>
        <p:nvSpPr>
          <p:cNvPr id="3" name="Symbol zastępczy zawartości 2">
            <a:extLst>
              <a:ext uri="{FF2B5EF4-FFF2-40B4-BE49-F238E27FC236}">
                <a16:creationId xmlns:a16="http://schemas.microsoft.com/office/drawing/2014/main" id="{659F350F-0C94-4A6E-A507-133CE6A6D939}"/>
              </a:ext>
            </a:extLst>
          </p:cNvPr>
          <p:cNvSpPr>
            <a:spLocks noGrp="1"/>
          </p:cNvSpPr>
          <p:nvPr>
            <p:ph idx="1"/>
          </p:nvPr>
        </p:nvSpPr>
        <p:spPr/>
        <p:txBody>
          <a:bodyPr/>
          <a:lstStyle/>
          <a:p>
            <a:r>
              <a:rPr lang="en-US" dirty="0"/>
              <a:t>Improved error detection</a:t>
            </a:r>
            <a:r>
              <a:rPr lang="pl-PL" dirty="0"/>
              <a:t>:</a:t>
            </a:r>
            <a:endParaRPr lang="en-US" dirty="0"/>
          </a:p>
          <a:p>
            <a:pPr marL="0" indent="0">
              <a:buNone/>
            </a:pPr>
            <a:r>
              <a:rPr lang="en-US" dirty="0"/>
              <a:t>Thanks to the </a:t>
            </a:r>
            <a:r>
              <a:rPr lang="pl-PL" dirty="0" err="1"/>
              <a:t>connection</a:t>
            </a:r>
            <a:r>
              <a:rPr lang="en-US" dirty="0"/>
              <a:t> of methods to objects, it is not possible to make errors of incorrect function calling with unauthorized arguments (methods operate on data related to the object). Thus, the number of errors of incorrect use of the function is minimized.</a:t>
            </a:r>
          </a:p>
        </p:txBody>
      </p:sp>
    </p:spTree>
    <p:extLst>
      <p:ext uri="{BB962C8B-B14F-4D97-AF65-F5344CB8AC3E}">
        <p14:creationId xmlns:p14="http://schemas.microsoft.com/office/powerpoint/2010/main" val="128859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80F74-3DF6-4192-BF97-474FA03A3AD0}"/>
              </a:ext>
            </a:extLst>
          </p:cNvPr>
          <p:cNvSpPr>
            <a:spLocks noGrp="1"/>
          </p:cNvSpPr>
          <p:nvPr>
            <p:ph type="title"/>
          </p:nvPr>
        </p:nvSpPr>
        <p:spPr/>
        <p:txBody>
          <a:bodyPr/>
          <a:lstStyle/>
          <a:p>
            <a:r>
              <a:rPr lang="pl-PL" dirty="0" err="1"/>
              <a:t>Why</a:t>
            </a:r>
            <a:r>
              <a:rPr lang="pl-PL" dirty="0"/>
              <a:t> </a:t>
            </a:r>
            <a:r>
              <a:rPr lang="pl-PL" dirty="0" err="1"/>
              <a:t>object-oriented</a:t>
            </a:r>
            <a:r>
              <a:rPr lang="pl-PL" dirty="0"/>
              <a:t> </a:t>
            </a:r>
            <a:r>
              <a:rPr lang="pl-PL" dirty="0" err="1"/>
              <a:t>programming</a:t>
            </a:r>
            <a:r>
              <a:rPr lang="pl-PL" dirty="0"/>
              <a:t>?</a:t>
            </a:r>
          </a:p>
        </p:txBody>
      </p:sp>
      <p:sp>
        <p:nvSpPr>
          <p:cNvPr id="3" name="Symbol zastępczy zawartości 2">
            <a:extLst>
              <a:ext uri="{FF2B5EF4-FFF2-40B4-BE49-F238E27FC236}">
                <a16:creationId xmlns:a16="http://schemas.microsoft.com/office/drawing/2014/main" id="{659F350F-0C94-4A6E-A507-133CE6A6D939}"/>
              </a:ext>
            </a:extLst>
          </p:cNvPr>
          <p:cNvSpPr>
            <a:spLocks noGrp="1"/>
          </p:cNvSpPr>
          <p:nvPr>
            <p:ph idx="1"/>
          </p:nvPr>
        </p:nvSpPr>
        <p:spPr/>
        <p:txBody>
          <a:bodyPr/>
          <a:lstStyle/>
          <a:p>
            <a:r>
              <a:rPr lang="en-US" dirty="0"/>
              <a:t>Simplicity in programming the user interfaces</a:t>
            </a:r>
            <a:r>
              <a:rPr lang="pl-PL" dirty="0"/>
              <a:t>:</a:t>
            </a:r>
            <a:endParaRPr lang="en-US" dirty="0"/>
          </a:p>
          <a:p>
            <a:pPr marL="0" indent="0">
              <a:buNone/>
            </a:pPr>
            <a:r>
              <a:rPr lang="en-US" dirty="0"/>
              <a:t>Object-oriented programming directly responds to the needs of creating "window" user interests. Windows can be seen as objects, consisting of other objects (buttons, menu items, etc.).</a:t>
            </a:r>
          </a:p>
        </p:txBody>
      </p:sp>
    </p:spTree>
    <p:extLst>
      <p:ext uri="{BB962C8B-B14F-4D97-AF65-F5344CB8AC3E}">
        <p14:creationId xmlns:p14="http://schemas.microsoft.com/office/powerpoint/2010/main" val="54375767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841</Words>
  <Application>Microsoft Office PowerPoint</Application>
  <PresentationFormat>Panoramiczny</PresentationFormat>
  <Paragraphs>89</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Calibri</vt:lpstr>
      <vt:lpstr>Calibri Light</vt:lpstr>
      <vt:lpstr>Motyw pakietu Office</vt:lpstr>
      <vt:lpstr>Object-oriented programming</vt:lpstr>
      <vt:lpstr>Prezentacja programu PowerPoint</vt:lpstr>
      <vt:lpstr>Introduction</vt:lpstr>
      <vt:lpstr>Why object-oriented programming is not easy?</vt:lpstr>
      <vt:lpstr>Why object-oriented programming?</vt:lpstr>
      <vt:lpstr>Why object-oriented programming?</vt:lpstr>
      <vt:lpstr>Why object-oriented programming?</vt:lpstr>
      <vt:lpstr>Why object-oriented programming?</vt:lpstr>
      <vt:lpstr>Why object-oriented programming?</vt:lpstr>
      <vt:lpstr>Object-oriented analysis </vt:lpstr>
      <vt:lpstr>Object-oriented designing</vt:lpstr>
      <vt:lpstr>Object-oriented programming</vt:lpstr>
      <vt:lpstr>UML – object-oriented models</vt:lpstr>
      <vt:lpstr>UML – object-oriented models</vt:lpstr>
      <vt:lpstr>UML – what is it?</vt:lpstr>
      <vt:lpstr>UML characteristic  </vt:lpstr>
      <vt:lpstr>Patterns </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programming</dc:title>
  <dc:creator>Rafał Witkowski</dc:creator>
  <cp:lastModifiedBy>Rafał Witkowski</cp:lastModifiedBy>
  <cp:revision>21</cp:revision>
  <dcterms:created xsi:type="dcterms:W3CDTF">2019-04-07T23:02:52Z</dcterms:created>
  <dcterms:modified xsi:type="dcterms:W3CDTF">2019-04-08T00:17:06Z</dcterms:modified>
</cp:coreProperties>
</file>